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 id="2147483654" r:id="rId6"/>
  </p:sldMasterIdLst>
  <p:notesMasterIdLst>
    <p:notesMasterId r:id="rId47"/>
  </p:notesMasterIdLst>
  <p:handoutMasterIdLst>
    <p:handoutMasterId r:id="rId48"/>
  </p:handoutMasterIdLst>
  <p:sldIdLst>
    <p:sldId id="280" r:id="rId7"/>
    <p:sldId id="257" r:id="rId8"/>
    <p:sldId id="259" r:id="rId9"/>
    <p:sldId id="334" r:id="rId10"/>
    <p:sldId id="265" r:id="rId11"/>
    <p:sldId id="335" r:id="rId12"/>
    <p:sldId id="264" r:id="rId13"/>
    <p:sldId id="337" r:id="rId14"/>
    <p:sldId id="324" r:id="rId15"/>
    <p:sldId id="329" r:id="rId16"/>
    <p:sldId id="287" r:id="rId17"/>
    <p:sldId id="325" r:id="rId18"/>
    <p:sldId id="326" r:id="rId19"/>
    <p:sldId id="327" r:id="rId20"/>
    <p:sldId id="339" r:id="rId21"/>
    <p:sldId id="292" r:id="rId22"/>
    <p:sldId id="333" r:id="rId23"/>
    <p:sldId id="328" r:id="rId24"/>
    <p:sldId id="330" r:id="rId25"/>
    <p:sldId id="294" r:id="rId26"/>
    <p:sldId id="332" r:id="rId27"/>
    <p:sldId id="315" r:id="rId28"/>
    <p:sldId id="295" r:id="rId29"/>
    <p:sldId id="336" r:id="rId30"/>
    <p:sldId id="303" r:id="rId31"/>
    <p:sldId id="340" r:id="rId32"/>
    <p:sldId id="341" r:id="rId33"/>
    <p:sldId id="304" r:id="rId34"/>
    <p:sldId id="342" r:id="rId35"/>
    <p:sldId id="343" r:id="rId36"/>
    <p:sldId id="306" r:id="rId37"/>
    <p:sldId id="344" r:id="rId38"/>
    <p:sldId id="345" r:id="rId39"/>
    <p:sldId id="305" r:id="rId40"/>
    <p:sldId id="346" r:id="rId41"/>
    <p:sldId id="316" r:id="rId42"/>
    <p:sldId id="323" r:id="rId43"/>
    <p:sldId id="321" r:id="rId44"/>
    <p:sldId id="347" r:id="rId45"/>
    <p:sldId id="312"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ian Martin" initials="BM [7]" lastIdx="1" clrIdx="6"/>
  <p:cmAuthor id="1" name="Brian Martin" initials="BM" lastIdx="18" clrIdx="0"/>
  <p:cmAuthor id="8" name="Brian Martin" initials="BM [8]" lastIdx="1" clrIdx="7"/>
  <p:cmAuthor id="2" name="Brian Martin" initials="BM [2]" lastIdx="1" clrIdx="1"/>
  <p:cmAuthor id="9" name="Admin" initials="A" lastIdx="16" clrIdx="8"/>
  <p:cmAuthor id="3" name="Brian Martin" initials="BM [3]" lastIdx="1" clrIdx="2"/>
  <p:cmAuthor id="10" name=" " initials="" lastIdx="8" clrIdx="9"/>
  <p:cmAuthor id="4" name="Brian Martin" initials="BM [4]" lastIdx="1" clrIdx="3"/>
  <p:cmAuthor id="11" name="Audronė" initials="A" lastIdx="1" clrIdx="10">
    <p:extLst>
      <p:ext uri="{19B8F6BF-5375-455C-9EA6-DF929625EA0E}">
        <p15:presenceInfo xmlns:p15="http://schemas.microsoft.com/office/powerpoint/2012/main" userId="Audronė" providerId="None"/>
      </p:ext>
    </p:extLst>
  </p:cmAuthor>
  <p:cmAuthor id="5" name="Brian Martin" initials="BM [5]" lastIdx="1" clrIdx="4"/>
  <p:cmAuthor id="6" name="Brian Martin" initials="B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400"/>
    <a:srgbClr val="EEDC00"/>
    <a:srgbClr val="425563"/>
    <a:srgbClr val="00677F"/>
    <a:srgbClr val="00AEC7"/>
    <a:srgbClr val="840B55"/>
    <a:srgbClr val="BF68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A8791-78ED-4235-9E67-93239D1BAC23}" v="918" dt="2019-10-09T13:47:33.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60" autoAdjust="0"/>
    <p:restoredTop sz="70878" autoAdjust="0"/>
  </p:normalViewPr>
  <p:slideViewPr>
    <p:cSldViewPr snapToGrid="0">
      <p:cViewPr varScale="1">
        <p:scale>
          <a:sx n="82" d="100"/>
          <a:sy n="82" d="100"/>
        </p:scale>
        <p:origin x="20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376674-EA94-499E-8268-036C0DCD2390}" type="slidenum">
              <a:rPr lang="lt-LT" smtClean="0"/>
              <a:t>‹#›</a:t>
            </a:fld>
            <a:endParaRPr lang="lt-LT"/>
          </a:p>
        </p:txBody>
      </p:sp>
    </p:spTree>
    <p:extLst>
      <p:ext uri="{BB962C8B-B14F-4D97-AF65-F5344CB8AC3E}">
        <p14:creationId xmlns:p14="http://schemas.microsoft.com/office/powerpoint/2010/main" val="21223707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A4F45-EEFE-4A5E-AE5D-4B7A2E0438E4}"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0A4F45-EEFE-4A5E-AE5D-4B7A2E0438E4}" type="slidenum">
              <a:rPr lang="en-GB" smtClean="0"/>
              <a:pPr/>
              <a:t>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08664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0A4F45-EEFE-4A5E-AE5D-4B7A2E0438E4}"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321272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0A4F45-EEFE-4A5E-AE5D-4B7A2E0438E4}"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212780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will</a:t>
            </a:r>
            <a:r>
              <a:rPr lang="en-US" baseline="0" dirty="0"/>
              <a:t> watch the video in groups.</a:t>
            </a:r>
            <a:endParaRPr lang="lt-LT" dirty="0"/>
          </a:p>
          <a:p>
            <a:r>
              <a:rPr lang="en-US" dirty="0"/>
              <a:t>How recycling works at the University of Edinburgh:</a:t>
            </a:r>
          </a:p>
          <a:p>
            <a:r>
              <a:rPr lang="en-US" dirty="0"/>
              <a:t>https://www.youtube.com/watch?v=KmGHsdj9oGQ</a:t>
            </a:r>
          </a:p>
          <a:p>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28</a:t>
            </a:fld>
            <a:endParaRPr lang="en-GB"/>
          </a:p>
        </p:txBody>
      </p:sp>
    </p:spTree>
    <p:extLst>
      <p:ext uri="{BB962C8B-B14F-4D97-AF65-F5344CB8AC3E}">
        <p14:creationId xmlns:p14="http://schemas.microsoft.com/office/powerpoint/2010/main" val="328061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0A4F45-EEFE-4A5E-AE5D-4B7A2E0438E4}"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390301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0A4F45-EEFE-4A5E-AE5D-4B7A2E0438E4}"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183992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will</a:t>
            </a:r>
            <a:r>
              <a:rPr lang="en-US" baseline="0" dirty="0"/>
              <a:t> watch the video in groups.</a:t>
            </a:r>
            <a:endParaRPr lang="lt-LT" dirty="0"/>
          </a:p>
          <a:p>
            <a:r>
              <a:rPr lang="en-US" dirty="0"/>
              <a:t>Environmental sustainability at the University of Surrey:</a:t>
            </a:r>
          </a:p>
          <a:p>
            <a:r>
              <a:rPr lang="en-US" dirty="0"/>
              <a:t>https://www.youtube.com/watch?v=TT0E2QY1Vao</a:t>
            </a:r>
          </a:p>
          <a:p>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31</a:t>
            </a:fld>
            <a:endParaRPr lang="en-GB"/>
          </a:p>
        </p:txBody>
      </p:sp>
    </p:spTree>
    <p:extLst>
      <p:ext uri="{BB962C8B-B14F-4D97-AF65-F5344CB8AC3E}">
        <p14:creationId xmlns:p14="http://schemas.microsoft.com/office/powerpoint/2010/main" val="279074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0A4F45-EEFE-4A5E-AE5D-4B7A2E0438E4}"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234263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0A4F45-EEFE-4A5E-AE5D-4B7A2E0438E4}"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123749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will</a:t>
            </a:r>
            <a:r>
              <a:rPr lang="en-US" baseline="0" dirty="0"/>
              <a:t> watch the video in groups.</a:t>
            </a:r>
            <a:endParaRPr lang="lt-LT" dirty="0"/>
          </a:p>
          <a:p>
            <a:r>
              <a:rPr lang="en-US" dirty="0"/>
              <a:t>Fair trade at the University of Edinburgh</a:t>
            </a:r>
          </a:p>
          <a:p>
            <a:r>
              <a:rPr lang="en-US" dirty="0"/>
              <a:t>https://www.youtube.com/watch?v=VBVxchIiMkI</a:t>
            </a:r>
          </a:p>
          <a:p>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34</a:t>
            </a:fld>
            <a:endParaRPr lang="en-GB"/>
          </a:p>
        </p:txBody>
      </p:sp>
    </p:spTree>
    <p:extLst>
      <p:ext uri="{BB962C8B-B14F-4D97-AF65-F5344CB8AC3E}">
        <p14:creationId xmlns:p14="http://schemas.microsoft.com/office/powerpoint/2010/main" val="24364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90 minutes</a:t>
            </a:r>
            <a:endParaRPr lang="lt-LT" dirty="0"/>
          </a:p>
          <a:p>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36</a:t>
            </a:fld>
            <a:endParaRPr lang="en-GB"/>
          </a:p>
        </p:txBody>
      </p:sp>
    </p:spTree>
    <p:extLst>
      <p:ext uri="{BB962C8B-B14F-4D97-AF65-F5344CB8AC3E}">
        <p14:creationId xmlns:p14="http://schemas.microsoft.com/office/powerpoint/2010/main" val="277002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0A4F45-EEFE-4A5E-AE5D-4B7A2E0438E4}" type="slidenum">
              <a:rPr lang="en-GB" smtClean="0"/>
              <a:pPr/>
              <a:t>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50879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hour</a:t>
            </a:r>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38</a:t>
            </a:fld>
            <a:endParaRPr lang="en-GB"/>
          </a:p>
        </p:txBody>
      </p:sp>
    </p:spTree>
    <p:extLst>
      <p:ext uri="{BB962C8B-B14F-4D97-AF65-F5344CB8AC3E}">
        <p14:creationId xmlns:p14="http://schemas.microsoft.com/office/powerpoint/2010/main" val="408743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7</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12699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0A4F45-EEFE-4A5E-AE5D-4B7A2E0438E4}" type="slidenum">
              <a:rPr lang="en-GB" smtClean="0"/>
              <a:pPr/>
              <a:t>11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38334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mins</a:t>
            </a:r>
          </a:p>
        </p:txBody>
      </p:sp>
      <p:sp>
        <p:nvSpPr>
          <p:cNvPr id="4" name="Slide Number Placeholder 3"/>
          <p:cNvSpPr>
            <a:spLocks noGrp="1"/>
          </p:cNvSpPr>
          <p:nvPr>
            <p:ph type="sldNum" sz="quarter" idx="10"/>
          </p:nvPr>
        </p:nvSpPr>
        <p:spPr/>
        <p:txBody>
          <a:bodyPr/>
          <a:lstStyle/>
          <a:p>
            <a:fld id="{7A0A4F45-EEFE-4A5E-AE5D-4B7A2E0438E4}" type="slidenum">
              <a:rPr lang="en-GB" smtClean="0"/>
              <a:pPr/>
              <a:t>17</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54762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forming groups (most two groups of 3(4) persons, students get handouts with material about benchmarking </a:t>
            </a:r>
            <a:r>
              <a:rPr lang="en-US" strike="noStrike" baseline="0" dirty="0"/>
              <a:t>standards</a:t>
            </a:r>
            <a:r>
              <a:rPr lang="en-US" baseline="0" dirty="0"/>
              <a:t> and videos with examples.</a:t>
            </a:r>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22</a:t>
            </a:fld>
            <a:endParaRPr lang="en-GB"/>
          </a:p>
        </p:txBody>
      </p:sp>
    </p:spTree>
    <p:extLst>
      <p:ext uri="{BB962C8B-B14F-4D97-AF65-F5344CB8AC3E}">
        <p14:creationId xmlns:p14="http://schemas.microsoft.com/office/powerpoint/2010/main" val="55225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23</a:t>
            </a:fld>
            <a:endParaRPr lang="en-GB"/>
          </a:p>
        </p:txBody>
      </p:sp>
    </p:spTree>
    <p:extLst>
      <p:ext uri="{BB962C8B-B14F-4D97-AF65-F5344CB8AC3E}">
        <p14:creationId xmlns:p14="http://schemas.microsoft.com/office/powerpoint/2010/main" val="351290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made as a handout.</a:t>
            </a:r>
            <a:endParaRPr lang="lt-LT"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A0A4F45-EEFE-4A5E-AE5D-4B7A2E0438E4}" type="slidenum">
              <a:rPr lang="en-GB" smtClean="0"/>
              <a:pPr/>
              <a:t>24</a:t>
            </a:fld>
            <a:endParaRPr lang="en-GB"/>
          </a:p>
        </p:txBody>
      </p:sp>
    </p:spTree>
    <p:extLst>
      <p:ext uri="{BB962C8B-B14F-4D97-AF65-F5344CB8AC3E}">
        <p14:creationId xmlns:p14="http://schemas.microsoft.com/office/powerpoint/2010/main" val="424009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a:t>
            </a:r>
            <a:r>
              <a:rPr lang="en-US" baseline="0" dirty="0"/>
              <a:t> watch the video in groups.</a:t>
            </a:r>
            <a:endParaRPr lang="lt-LT"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'Hamilton' Education Program Invited Low-Income Students on Stage</a:t>
            </a:r>
          </a:p>
          <a:p>
            <a:r>
              <a:rPr lang="lt-LT" dirty="0"/>
              <a:t>https://www.youtube.com/watch?v=ade6umbKZWw</a:t>
            </a:r>
          </a:p>
        </p:txBody>
      </p:sp>
      <p:sp>
        <p:nvSpPr>
          <p:cNvPr id="4" name="Slide Number Placeholder 3"/>
          <p:cNvSpPr>
            <a:spLocks noGrp="1"/>
          </p:cNvSpPr>
          <p:nvPr>
            <p:ph type="sldNum" sz="quarter" idx="10"/>
          </p:nvPr>
        </p:nvSpPr>
        <p:spPr/>
        <p:txBody>
          <a:bodyPr/>
          <a:lstStyle/>
          <a:p>
            <a:fld id="{7A0A4F45-EEFE-4A5E-AE5D-4B7A2E0438E4}" type="slidenum">
              <a:rPr lang="en-GB" smtClean="0"/>
              <a:pPr/>
              <a:t>25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10809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a:t>Click to edit Master title style</a:t>
            </a:r>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370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97693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42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a:t>Click to edit Master title style</a:t>
            </a:r>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787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084006"/>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86981"/>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ssaproject.eu/resources/usr-standard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ade6umbKZW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KmGHsdj9oG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TT0E2QY1Va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VBVxchIiMk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A-project-PPT-bground2.jpg"/>
          <p:cNvPicPr>
            <a:picLocks noChangeAspect="1"/>
          </p:cNvPicPr>
          <p:nvPr/>
        </p:nvPicPr>
        <p:blipFill>
          <a:blip r:embed="rId2">
            <a:extLst>
              <a:ext uri="{28A0092B-C50C-407E-A947-70E740481C1C}">
                <a14:useLocalDpi xmlns:a14="http://schemas.microsoft.com/office/drawing/2010/main" val="0"/>
              </a:ext>
            </a:extLst>
          </a:blip>
          <a:srcRect t="-12348"/>
          <a:stretch>
            <a:fillRect/>
          </a:stretch>
        </p:blipFill>
        <p:spPr>
          <a:xfrm>
            <a:off x="-13180" y="-850800"/>
            <a:ext cx="9134856" cy="7704856"/>
          </a:xfrm>
          <a:prstGeom prst="rect">
            <a:avLst/>
          </a:prstGeom>
        </p:spPr>
      </p:pic>
      <p:sp>
        <p:nvSpPr>
          <p:cNvPr id="5" name="Title Placeholder 1"/>
          <p:cNvSpPr txBox="1">
            <a:spLocks/>
          </p:cNvSpPr>
          <p:nvPr/>
        </p:nvSpPr>
        <p:spPr bwMode="auto">
          <a:xfrm>
            <a:off x="4740784" y="548680"/>
            <a:ext cx="4167758" cy="246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84BD00"/>
                </a:solidFill>
                <a:effectLst/>
                <a:uLnTx/>
                <a:uFillTx/>
                <a:latin typeface="Verdana" charset="0"/>
                <a:ea typeface="ＭＳ Ｐゴシック" charset="0"/>
                <a:cs typeface="Verdana" charset="0"/>
                <a:sym typeface="Arial"/>
              </a:rPr>
              <a:t>Auditor training programme: Unit 3</a:t>
            </a:r>
          </a:p>
        </p:txBody>
      </p:sp>
      <p:pic>
        <p:nvPicPr>
          <p:cNvPr id="2057" name="Picture 3" descr="https://d15omoko64skxi.cloudfront.net/wp-content/uploads/2017/06/cc.logo_.large_-300x72.png">
            <a:extLst>
              <a:ext uri="{FF2B5EF4-FFF2-40B4-BE49-F238E27FC236}">
                <a16:creationId xmlns:a16="http://schemas.microsoft.com/office/drawing/2014/main" id="{30FEC5CD-AF18-4049-8BE1-668B8D618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323" y="6214519"/>
            <a:ext cx="1250950" cy="3000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a:extLst>
              <a:ext uri="{FF2B5EF4-FFF2-40B4-BE49-F238E27FC236}">
                <a16:creationId xmlns:a16="http://schemas.microsoft.com/office/drawing/2014/main" id="{1B09DA48-F207-4F5E-B48B-4368253FB17B}"/>
              </a:ext>
            </a:extLst>
          </p:cNvPr>
          <p:cNvSpPr>
            <a:spLocks noChangeArrowheads="1"/>
          </p:cNvSpPr>
          <p:nvPr/>
        </p:nvSpPr>
        <p:spPr bwMode="auto">
          <a:xfrm>
            <a:off x="284212" y="4162666"/>
            <a:ext cx="853626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rPr>
              <a:t>Disclaimer</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This resource was produced as part of the European Students’ Sustainability Auditing project which received funding from Erasmus+ during 01.09.2016 – 31.08.2019 (Contract number: 2016-1-UK01-KA203-024648)</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 </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 </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The sole responsibility for the content of this resource lies with the authors. It does not necessarily reflect the opinion of the European Union. The European Commission are not responsible for any use that may be made of the information contained therein.</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 </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sym typeface="Arial"/>
            </a:endParaRPr>
          </a:p>
        </p:txBody>
      </p:sp>
      <p:sp>
        <p:nvSpPr>
          <p:cNvPr id="11" name="Rectangle 12">
            <a:extLst>
              <a:ext uri="{FF2B5EF4-FFF2-40B4-BE49-F238E27FC236}">
                <a16:creationId xmlns:a16="http://schemas.microsoft.com/office/drawing/2014/main" id="{08D6E5A4-73F5-4382-9D4C-1A93177207C1}"/>
              </a:ext>
            </a:extLst>
          </p:cNvPr>
          <p:cNvSpPr>
            <a:spLocks noChangeArrowheads="1"/>
          </p:cNvSpPr>
          <p:nvPr/>
        </p:nvSpPr>
        <p:spPr bwMode="auto">
          <a:xfrm>
            <a:off x="284212" y="5459602"/>
            <a:ext cx="7960196"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Segoe UI" panose="020B0502040204020203" pitchFamily="34" charset="0"/>
                <a:sym typeface="Arial"/>
              </a:rPr>
              <a:t>This work is licensed under a</a:t>
            </a:r>
            <a:r>
              <a:rPr kumimoji="0" lang="en-US" altLang="en-US" sz="1100" b="0" i="0" u="none" strike="noStrike" kern="1200" cap="none" spc="0" normalizeH="0" baseline="0" noProof="0" dirty="0">
                <a:ln>
                  <a:noFill/>
                </a:ln>
                <a:solidFill>
                  <a:srgbClr val="004E42"/>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rPr>
              <a:t> </a:t>
            </a:r>
            <a:r>
              <a:rPr kumimoji="0" lang="en-US" altLang="en-US" sz="900" b="0" i="0" u="sng" strike="noStrike" kern="1200" cap="none" spc="0" normalizeH="0" baseline="0" noProof="0" dirty="0">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Creative Commons Attribution-</a:t>
            </a:r>
            <a:r>
              <a:rPr kumimoji="0" lang="en-US" altLang="en-US" sz="900" b="0" i="0" u="sng" strike="noStrike" kern="1200" cap="none" spc="0" normalizeH="0" baseline="0" noProof="0" dirty="0" err="1">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NonCommercial</a:t>
            </a:r>
            <a:r>
              <a:rPr kumimoji="0" lang="en-US" altLang="en-US" sz="900" b="0" i="0" u="sng" strike="noStrike" kern="1200" cap="none" spc="0" normalizeH="0" baseline="0" noProof="0" dirty="0">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a:t>
            </a:r>
            <a:r>
              <a:rPr kumimoji="0" lang="en-US" altLang="en-US" sz="900" b="0" i="0" u="sng" strike="noStrike" kern="1200" cap="none" spc="0" normalizeH="0" baseline="0" noProof="0" dirty="0" err="1">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ShareAlike</a:t>
            </a:r>
            <a:r>
              <a:rPr kumimoji="0" lang="en-US" altLang="en-US" sz="900" b="0" i="0" u="sng" strike="noStrike" kern="1200" cap="none" spc="0" normalizeH="0" baseline="0" noProof="0" dirty="0">
                <a:ln>
                  <a:noFill/>
                </a:ln>
                <a:solidFill>
                  <a:srgbClr val="049CCF"/>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hlinkClick r:id="rId4"/>
              </a:rPr>
              <a:t> 4.0 International License</a:t>
            </a:r>
            <a:r>
              <a:rPr kumimoji="0" lang="en-US" altLang="en-US" sz="1100" b="0" i="0" u="none" strike="noStrike" kern="1200" cap="none" spc="0" normalizeH="0" baseline="0" noProof="0" dirty="0">
                <a:ln>
                  <a:noFill/>
                </a:ln>
                <a:solidFill>
                  <a:srgbClr val="464646"/>
                </a:solidFill>
                <a:effectLst/>
                <a:uLnTx/>
                <a:uFillTx/>
                <a:latin typeface="Verdana" panose="020B0604030504040204" pitchFamily="34" charset="0"/>
                <a:ea typeface="MS Mincho" panose="02020609040205080304" pitchFamily="49" charset="-128"/>
                <a:cs typeface="Times New Roman" panose="02020603050405020304" pitchFamily="18" charset="0"/>
                <a:sym typeface="Arial"/>
              </a:rPr>
              <a:t>.</a:t>
            </a:r>
            <a:endParaRPr kumimoji="0" lang="en-GB" altLang="en-US" sz="6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sym typeface="Arial"/>
            </a:endParaRPr>
          </a:p>
        </p:txBody>
      </p:sp>
      <p:sp>
        <p:nvSpPr>
          <p:cNvPr id="12" name="Rectangle 13">
            <a:extLst>
              <a:ext uri="{FF2B5EF4-FFF2-40B4-BE49-F238E27FC236}">
                <a16:creationId xmlns:a16="http://schemas.microsoft.com/office/drawing/2014/main" id="{634286A1-ACAE-42C4-ACE4-335F4BCFC5CF}"/>
              </a:ext>
            </a:extLst>
          </p:cNvPr>
          <p:cNvSpPr>
            <a:spLocks noChangeArrowheads="1"/>
          </p:cNvSpPr>
          <p:nvPr/>
        </p:nvSpPr>
        <p:spPr bwMode="auto">
          <a:xfrm>
            <a:off x="323528" y="41490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Arial"/>
              <a:sym typeface="Arial"/>
            </a:endParaRPr>
          </a:p>
        </p:txBody>
      </p:sp>
      <p:sp>
        <p:nvSpPr>
          <p:cNvPr id="13" name="Rectangle 14">
            <a:extLst>
              <a:ext uri="{FF2B5EF4-FFF2-40B4-BE49-F238E27FC236}">
                <a16:creationId xmlns:a16="http://schemas.microsoft.com/office/drawing/2014/main" id="{69506A43-F7C5-4434-A754-2D8CDC003736}"/>
              </a:ext>
            </a:extLst>
          </p:cNvPr>
          <p:cNvSpPr>
            <a:spLocks noChangeArrowheads="1"/>
          </p:cNvSpPr>
          <p:nvPr/>
        </p:nvSpPr>
        <p:spPr bwMode="auto">
          <a:xfrm>
            <a:off x="323528" y="43014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84BD00"/>
                </a:solidFill>
                <a:effectLst/>
                <a:uLnTx/>
                <a:uFillTx/>
                <a:latin typeface="Verdana" panose="020B0604030504040204" pitchFamily="34" charset="0"/>
                <a:ea typeface="Times New Roman" panose="02020603050405020304" pitchFamily="18" charset="0"/>
                <a:cs typeface="Times New Roman" panose="02020603050405020304" pitchFamily="18" charset="0"/>
                <a:sym typeface="Arial"/>
              </a:rPr>
              <a:t/>
            </a:r>
            <a:br>
              <a:rPr kumimoji="0" lang="en-US" altLang="en-US" sz="2400" b="0" i="0" u="none" strike="noStrike" kern="1200" cap="none" spc="0" normalizeH="0" baseline="0" noProof="0">
                <a:ln>
                  <a:noFill/>
                </a:ln>
                <a:solidFill>
                  <a:srgbClr val="84BD00"/>
                </a:solidFill>
                <a:effectLst/>
                <a:uLnTx/>
                <a:uFillTx/>
                <a:latin typeface="Verdana" panose="020B0604030504040204" pitchFamily="34" charset="0"/>
                <a:ea typeface="Times New Roman" panose="02020603050405020304" pitchFamily="18" charset="0"/>
                <a:cs typeface="Times New Roman" panose="02020603050405020304" pitchFamily="18" charset="0"/>
                <a:sym typeface="Arial"/>
              </a:rPr>
            </a:b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a:sym typeface="Arial"/>
            </a:endParaRPr>
          </a:p>
        </p:txBody>
      </p:sp>
      <p:pic>
        <p:nvPicPr>
          <p:cNvPr id="2056" name="Picture 2" descr="https://mirrors.creativecommons.org/presskit/buttons/88x31/png/by-nc-sa.eu.png">
            <a:extLst>
              <a:ext uri="{FF2B5EF4-FFF2-40B4-BE49-F238E27FC236}">
                <a16:creationId xmlns:a16="http://schemas.microsoft.com/office/drawing/2014/main" id="{90414C15-4B9D-4AA6-9C39-B31D2B5D6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6012113"/>
            <a:ext cx="20066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6">
            <a:extLst>
              <a:ext uri="{FF2B5EF4-FFF2-40B4-BE49-F238E27FC236}">
                <a16:creationId xmlns:a16="http://schemas.microsoft.com/office/drawing/2014/main" id="{F6F43E04-3328-41F4-B116-6EE28F4AD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952" y="5938294"/>
            <a:ext cx="3881438" cy="8524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EBA96E1-2042-4C43-B408-CA7E1E8E0BBE}"/>
              </a:ext>
            </a:extLst>
          </p:cNvPr>
          <p:cNvSpPr txBox="1"/>
          <p:nvPr/>
        </p:nvSpPr>
        <p:spPr>
          <a:xfrm>
            <a:off x="284212" y="3001959"/>
            <a:ext cx="82089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rPr>
              <a:t>These slides are intended as a resource for facilitators delivering the ESSA Auditor Training Programme to student auditors.</a:t>
            </a:r>
            <a:endParaRPr kumimoji="0" lang="en-GB" sz="1400" b="0" i="0" u="none" strike="noStrike" kern="1200" cap="none" spc="0" normalizeH="0" baseline="0" noProof="0" dirty="0">
              <a:ln>
                <a:noFill/>
              </a:ln>
              <a:solidFill>
                <a:srgbClr val="000000"/>
              </a:solidFill>
              <a:effectLst/>
              <a:uLnTx/>
              <a:uFillTx/>
              <a:latin typeface="Verdana" charset="0"/>
              <a:ea typeface="ＭＳ Ｐゴシック" charset="0"/>
              <a:cs typeface="Arial"/>
              <a:sym typeface="Arial"/>
            </a:endParaRPr>
          </a:p>
        </p:txBody>
      </p:sp>
    </p:spTree>
    <p:extLst>
      <p:ext uri="{BB962C8B-B14F-4D97-AF65-F5344CB8AC3E}">
        <p14:creationId xmlns:p14="http://schemas.microsoft.com/office/powerpoint/2010/main" val="387946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A dictionary definition</a:t>
            </a:r>
          </a:p>
        </p:txBody>
      </p:sp>
      <p:sp>
        <p:nvSpPr>
          <p:cNvPr id="3" name="Subtitle 2"/>
          <p:cNvSpPr>
            <a:spLocks noGrp="1"/>
          </p:cNvSpPr>
          <p:nvPr>
            <p:ph type="subTitle" idx="1"/>
          </p:nvPr>
        </p:nvSpPr>
        <p:spPr>
          <a:xfrm>
            <a:off x="541784" y="1556792"/>
            <a:ext cx="8145016" cy="3777207"/>
          </a:xfrm>
        </p:spPr>
        <p:txBody>
          <a:bodyPr/>
          <a:lstStyle/>
          <a:p>
            <a:r>
              <a:rPr lang="en-US" dirty="0"/>
              <a:t>The </a:t>
            </a:r>
            <a:r>
              <a:rPr lang="en-US" b="1" i="1" dirty="0"/>
              <a:t>Oxford English Dictionary</a:t>
            </a:r>
            <a:r>
              <a:rPr lang="en-US" dirty="0"/>
              <a:t> offers two definitions of the term that are relevant:</a:t>
            </a:r>
          </a:p>
          <a:p>
            <a:endParaRPr lang="en-US" dirty="0"/>
          </a:p>
          <a:p>
            <a:pPr algn="ctr"/>
            <a:r>
              <a:rPr lang="en-US" sz="2000" i="1" dirty="0"/>
              <a:t> “1. The action or practice of comparing something to a benchmark; evaluation against an established standard” and “2. A process in which a business (sic) evaluates its own operations by detailed comparison with those of another business (esp. a competitor), in order to establish best practice and improve performance; the examination and emulation of other </a:t>
            </a:r>
            <a:r>
              <a:rPr lang="en-US" sz="2000" i="1" dirty="0" err="1"/>
              <a:t>organisations’</a:t>
            </a:r>
            <a:r>
              <a:rPr lang="en-US" sz="2000" i="1" dirty="0"/>
              <a:t> strengths”.</a:t>
            </a:r>
          </a:p>
          <a:p>
            <a:endParaRPr lang="en-US" dirty="0"/>
          </a:p>
        </p:txBody>
      </p:sp>
    </p:spTree>
    <p:extLst>
      <p:ext uri="{BB962C8B-B14F-4D97-AF65-F5344CB8AC3E}">
        <p14:creationId xmlns:p14="http://schemas.microsoft.com/office/powerpoint/2010/main" val="138227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332657"/>
            <a:ext cx="8206680" cy="1224136"/>
          </a:xfrm>
        </p:spPr>
        <p:txBody>
          <a:bodyPr/>
          <a:lstStyle/>
          <a:p>
            <a:r>
              <a:rPr lang="en-US" dirty="0">
                <a:solidFill>
                  <a:srgbClr val="84B400"/>
                </a:solidFill>
              </a:rPr>
              <a:t>What does benchmarking measure and what are its objectives?</a:t>
            </a:r>
            <a:br>
              <a:rPr lang="en-US" dirty="0">
                <a:solidFill>
                  <a:srgbClr val="84B400"/>
                </a:solidFill>
              </a:rPr>
            </a:br>
            <a:endParaRPr lang="lt-LT" dirty="0">
              <a:solidFill>
                <a:srgbClr val="84B400"/>
              </a:solidFill>
            </a:endParaRPr>
          </a:p>
        </p:txBody>
      </p:sp>
      <p:sp>
        <p:nvSpPr>
          <p:cNvPr id="3" name="Subtitle 2"/>
          <p:cNvSpPr>
            <a:spLocks noGrp="1"/>
          </p:cNvSpPr>
          <p:nvPr>
            <p:ph type="subTitle" idx="1"/>
          </p:nvPr>
        </p:nvSpPr>
        <p:spPr>
          <a:xfrm>
            <a:off x="425252" y="1746595"/>
            <a:ext cx="7992888" cy="3371505"/>
          </a:xfrm>
        </p:spPr>
        <p:txBody>
          <a:bodyPr/>
          <a:lstStyle/>
          <a:p>
            <a:pPr marL="88900" lvl="2" algn="l"/>
            <a:r>
              <a:rPr lang="en-US" dirty="0"/>
              <a:t>"A measurement of the quality of an organisation's policies, products, programs, strategies, etc., and their comparison with standard measurements, or similar measurements of its peers.</a:t>
            </a:r>
          </a:p>
          <a:p>
            <a:pPr marL="88900" lvl="2" algn="l"/>
            <a:endParaRPr lang="en-US" dirty="0"/>
          </a:p>
          <a:p>
            <a:pPr marL="88900" lvl="2" algn="l"/>
            <a:r>
              <a:rPr lang="en-US" dirty="0"/>
              <a:t>The objectives of benchmarking are (1) to determine what and where improvements are called for, (2) to analyse how other organisations achieve their high performance levels, and (3) to use this information to improve performance."</a:t>
            </a:r>
            <a:r>
              <a:rPr lang="en-US" sz="2400" dirty="0"/>
              <a:t/>
            </a:r>
            <a:br>
              <a:rPr lang="en-US" sz="2400" dirty="0"/>
            </a:br>
            <a:endParaRPr lang="en-US" sz="2400" dirty="0"/>
          </a:p>
        </p:txBody>
      </p:sp>
      <p:sp>
        <p:nvSpPr>
          <p:cNvPr id="4" name="Rectangle 3">
            <a:extLst>
              <a:ext uri="{FF2B5EF4-FFF2-40B4-BE49-F238E27FC236}">
                <a16:creationId xmlns:a16="http://schemas.microsoft.com/office/drawing/2014/main" id="{CD9333E9-8B96-430F-BA48-855026FBB5CA}"/>
              </a:ext>
            </a:extLst>
          </p:cNvPr>
          <p:cNvSpPr/>
          <p:nvPr/>
        </p:nvSpPr>
        <p:spPr>
          <a:xfrm>
            <a:off x="2255688" y="5839949"/>
            <a:ext cx="6492776" cy="307777"/>
          </a:xfrm>
          <a:prstGeom prst="rect">
            <a:avLst/>
          </a:prstGeom>
        </p:spPr>
        <p:txBody>
          <a:bodyPr wrap="square">
            <a:spAutoFit/>
          </a:bodyPr>
          <a:lstStyle/>
          <a:p>
            <a:r>
              <a:rPr lang="en-US" sz="1400" dirty="0"/>
              <a:t>http://www.businessdictionary.com/definition/benchmarking.html</a:t>
            </a:r>
            <a:endParaRPr lang="en-GB"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Forms of benchmarking</a:t>
            </a:r>
          </a:p>
        </p:txBody>
      </p:sp>
      <p:sp>
        <p:nvSpPr>
          <p:cNvPr id="3" name="Subtitle 2"/>
          <p:cNvSpPr>
            <a:spLocks noGrp="1"/>
          </p:cNvSpPr>
          <p:nvPr>
            <p:ph type="subTitle" idx="1"/>
          </p:nvPr>
        </p:nvSpPr>
        <p:spPr>
          <a:xfrm>
            <a:off x="537196" y="1556792"/>
            <a:ext cx="7992888" cy="4225648"/>
          </a:xfrm>
        </p:spPr>
        <p:txBody>
          <a:bodyPr/>
          <a:lstStyle/>
          <a:p>
            <a:pPr marL="342900" indent="-342900">
              <a:buFont typeface="Arial" charset="0"/>
              <a:buChar char="•"/>
            </a:pPr>
            <a:endParaRPr lang="en-US" i="1" dirty="0"/>
          </a:p>
          <a:p>
            <a:pPr marL="342900" indent="-342900">
              <a:buFont typeface="Arial" charset="0"/>
              <a:buChar char="•"/>
            </a:pPr>
            <a:r>
              <a:rPr lang="en-US" dirty="0"/>
              <a:t>Strategic Benchmarking </a:t>
            </a:r>
          </a:p>
          <a:p>
            <a:pPr marL="342900" indent="-342900">
              <a:buFont typeface="Arial" charset="0"/>
              <a:buChar char="•"/>
            </a:pPr>
            <a:r>
              <a:rPr lang="en-US" dirty="0"/>
              <a:t>Competitive Benchmarking </a:t>
            </a:r>
          </a:p>
          <a:p>
            <a:pPr marL="342900" indent="-342900">
              <a:buFont typeface="Arial" charset="0"/>
              <a:buChar char="•"/>
            </a:pPr>
            <a:r>
              <a:rPr lang="en-US" dirty="0"/>
              <a:t>Process Benchmarking</a:t>
            </a:r>
          </a:p>
          <a:p>
            <a:pPr marL="342900" indent="-342900">
              <a:buFont typeface="Arial" charset="0"/>
              <a:buChar char="•"/>
            </a:pPr>
            <a:r>
              <a:rPr lang="en-US" dirty="0"/>
              <a:t>Functional Benchmarking </a:t>
            </a:r>
          </a:p>
          <a:p>
            <a:endParaRPr lang="en-US" i="1" dirty="0"/>
          </a:p>
          <a:p>
            <a:pPr algn="ctr"/>
            <a:r>
              <a:rPr lang="en-US" sz="2000" i="1" dirty="0"/>
              <a:t>All are principally ‘External Benchmarking’ - looking to what other organisations are doing with a view to learning from them</a:t>
            </a:r>
            <a:r>
              <a:rPr lang="en-US" i="1" dirty="0"/>
              <a:t>…</a:t>
            </a:r>
            <a:endParaRPr lang="en-US" dirty="0"/>
          </a:p>
        </p:txBody>
      </p:sp>
    </p:spTree>
    <p:extLst>
      <p:ext uri="{BB962C8B-B14F-4D97-AF65-F5344CB8AC3E}">
        <p14:creationId xmlns:p14="http://schemas.microsoft.com/office/powerpoint/2010/main" val="112203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Purpose of mainstream benchmarking</a:t>
            </a:r>
          </a:p>
        </p:txBody>
      </p:sp>
      <p:sp>
        <p:nvSpPr>
          <p:cNvPr id="3" name="Subtitle 2"/>
          <p:cNvSpPr>
            <a:spLocks noGrp="1"/>
          </p:cNvSpPr>
          <p:nvPr>
            <p:ph type="subTitle" idx="1"/>
          </p:nvPr>
        </p:nvSpPr>
        <p:spPr>
          <a:xfrm>
            <a:off x="541784" y="1847088"/>
            <a:ext cx="7992888" cy="3115832"/>
          </a:xfrm>
        </p:spPr>
        <p:txBody>
          <a:bodyPr/>
          <a:lstStyle/>
          <a:p>
            <a:r>
              <a:rPr lang="en-US" dirty="0"/>
              <a:t>Identification of “successful high performers” in terms of “best practice” specifics (e.g. processes, strategies </a:t>
            </a:r>
            <a:r>
              <a:rPr lang="en-US" dirty="0" err="1"/>
              <a:t>etc</a:t>
            </a:r>
            <a:r>
              <a:rPr lang="en-US" dirty="0"/>
              <a:t>)… </a:t>
            </a:r>
          </a:p>
          <a:p>
            <a:pPr marL="342900" indent="-342900">
              <a:buFontTx/>
              <a:buChar char="-"/>
            </a:pPr>
            <a:endParaRPr lang="en-US" dirty="0"/>
          </a:p>
          <a:p>
            <a:r>
              <a:rPr lang="en-US" dirty="0"/>
              <a:t>…with a view to… </a:t>
            </a:r>
          </a:p>
          <a:p>
            <a:endParaRPr lang="en-US" dirty="0"/>
          </a:p>
          <a:p>
            <a:r>
              <a:rPr lang="en-US" dirty="0"/>
              <a:t>emulating or exceeding this “best practice”.</a:t>
            </a:r>
          </a:p>
          <a:p>
            <a:endParaRPr lang="en-US" dirty="0"/>
          </a:p>
        </p:txBody>
      </p:sp>
    </p:spTree>
    <p:extLst>
      <p:ext uri="{BB962C8B-B14F-4D97-AF65-F5344CB8AC3E}">
        <p14:creationId xmlns:p14="http://schemas.microsoft.com/office/powerpoint/2010/main" val="104584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However…</a:t>
            </a:r>
          </a:p>
        </p:txBody>
      </p:sp>
      <p:sp>
        <p:nvSpPr>
          <p:cNvPr id="3" name="Subtitle 2"/>
          <p:cNvSpPr>
            <a:spLocks noGrp="1"/>
          </p:cNvSpPr>
          <p:nvPr>
            <p:ph type="subTitle" idx="1"/>
          </p:nvPr>
        </p:nvSpPr>
        <p:spPr>
          <a:xfrm>
            <a:off x="539552" y="1772816"/>
            <a:ext cx="7992888" cy="3420976"/>
          </a:xfrm>
        </p:spPr>
        <p:txBody>
          <a:bodyPr/>
          <a:lstStyle/>
          <a:p>
            <a:r>
              <a:rPr lang="en-US" dirty="0"/>
              <a:t>This approach… </a:t>
            </a:r>
          </a:p>
          <a:p>
            <a:endParaRPr lang="en-US" dirty="0"/>
          </a:p>
          <a:p>
            <a:pPr marL="342900" indent="-342900">
              <a:buFont typeface="Arial" charset="0"/>
              <a:buChar char="•"/>
            </a:pPr>
            <a:r>
              <a:rPr lang="en-US" dirty="0"/>
              <a:t>depends on a degree of maturity that does not exist across the EHEA as yet with regard to University Social Responsibility </a:t>
            </a:r>
          </a:p>
          <a:p>
            <a:pPr marL="342900" indent="-342900">
              <a:buFont typeface="Arial" charset="0"/>
              <a:buChar char="•"/>
            </a:pPr>
            <a:r>
              <a:rPr lang="en-US" dirty="0"/>
              <a:t>is essentially about competition when the thrust of EHEA efforts are more collaborative in nature</a:t>
            </a:r>
          </a:p>
          <a:p>
            <a:endParaRPr lang="en-US" dirty="0"/>
          </a:p>
        </p:txBody>
      </p:sp>
    </p:spTree>
    <p:extLst>
      <p:ext uri="{BB962C8B-B14F-4D97-AF65-F5344CB8AC3E}">
        <p14:creationId xmlns:p14="http://schemas.microsoft.com/office/powerpoint/2010/main" val="151064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767016" y="2003612"/>
            <a:ext cx="5199564" cy="1008111"/>
          </a:xfrm>
        </p:spPr>
        <p:txBody>
          <a:bodyPr/>
          <a:lstStyle/>
          <a:p>
            <a:pPr marL="342900" indent="-342900" algn="ctr"/>
            <a:r>
              <a:rPr lang="lt-LT" dirty="0">
                <a:solidFill>
                  <a:schemeClr val="bg1"/>
                </a:solidFill>
              </a:rPr>
              <a:t>The Benchmark Standards for USR across the EHEA</a:t>
            </a:r>
          </a:p>
        </p:txBody>
      </p:sp>
    </p:spTree>
    <p:extLst>
      <p:ext uri="{BB962C8B-B14F-4D97-AF65-F5344CB8AC3E}">
        <p14:creationId xmlns:p14="http://schemas.microsoft.com/office/powerpoint/2010/main" val="252440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2656"/>
            <a:ext cx="7924800" cy="1143000"/>
          </a:xfrm>
        </p:spPr>
        <p:txBody>
          <a:bodyPr/>
          <a:lstStyle/>
          <a:p>
            <a:r>
              <a:rPr lang="en-US" dirty="0">
                <a:solidFill>
                  <a:srgbClr val="84B400"/>
                </a:solidFill>
              </a:rPr>
              <a:t>Benchmarking USR in the EHEA</a:t>
            </a:r>
            <a:endParaRPr lang="lt-LT" dirty="0">
              <a:solidFill>
                <a:srgbClr val="84B400"/>
              </a:solidFill>
            </a:endParaRPr>
          </a:p>
        </p:txBody>
      </p:sp>
      <p:sp>
        <p:nvSpPr>
          <p:cNvPr id="4" name="Content Placeholder 3"/>
          <p:cNvSpPr>
            <a:spLocks noGrp="1"/>
          </p:cNvSpPr>
          <p:nvPr>
            <p:ph idx="1"/>
          </p:nvPr>
        </p:nvSpPr>
        <p:spPr>
          <a:xfrm>
            <a:off x="368300" y="1600200"/>
            <a:ext cx="7772400" cy="3657600"/>
          </a:xfrm>
        </p:spPr>
        <p:txBody>
          <a:bodyPr/>
          <a:lstStyle/>
          <a:p>
            <a:pPr marL="514350" indent="-514350" fontAlgn="auto">
              <a:spcBef>
                <a:spcPts val="0"/>
              </a:spcBef>
              <a:spcAft>
                <a:spcPts val="0"/>
              </a:spcAft>
              <a:buNone/>
            </a:pPr>
            <a:r>
              <a:rPr lang="en-US" sz="2000" dirty="0"/>
              <a:t>View that informed development of the USR Benchmark</a:t>
            </a:r>
          </a:p>
          <a:p>
            <a:pPr marL="514350" indent="-514350" fontAlgn="auto">
              <a:spcBef>
                <a:spcPts val="0"/>
              </a:spcBef>
              <a:spcAft>
                <a:spcPts val="0"/>
              </a:spcAft>
              <a:buNone/>
            </a:pPr>
            <a:r>
              <a:rPr lang="en-US" sz="2000" dirty="0"/>
              <a:t>Standards: </a:t>
            </a:r>
          </a:p>
          <a:p>
            <a:pPr marL="514350" indent="-514350" algn="ctr" fontAlgn="auto">
              <a:spcBef>
                <a:spcPts val="0"/>
              </a:spcBef>
              <a:spcAft>
                <a:spcPts val="0"/>
              </a:spcAft>
              <a:buNone/>
            </a:pPr>
            <a:endParaRPr lang="en-US" sz="2000" dirty="0"/>
          </a:p>
          <a:p>
            <a:pPr marL="514350" indent="-514350" algn="ctr" fontAlgn="auto">
              <a:spcBef>
                <a:spcPts val="0"/>
              </a:spcBef>
              <a:spcAft>
                <a:spcPts val="0"/>
              </a:spcAft>
              <a:buNone/>
            </a:pPr>
            <a:r>
              <a:rPr lang="en-US" sz="2000" dirty="0"/>
              <a:t>“</a:t>
            </a:r>
            <a:r>
              <a:rPr lang="en-US" sz="2000" i="1" dirty="0"/>
              <a:t>What may be most appropriate for higher education institutions across the EHEA in relation to their social responsibilities would be an adaptive form of </a:t>
            </a:r>
          </a:p>
          <a:p>
            <a:pPr marL="514350" indent="-514350" algn="ctr" fontAlgn="auto">
              <a:spcBef>
                <a:spcPts val="0"/>
              </a:spcBef>
              <a:spcAft>
                <a:spcPts val="0"/>
              </a:spcAft>
              <a:buNone/>
            </a:pPr>
            <a:r>
              <a:rPr lang="en-US" sz="2000" i="1" dirty="0"/>
              <a:t>Internal  Benchmarking”</a:t>
            </a:r>
          </a:p>
          <a:p>
            <a:pPr marL="514350" indent="-514350" algn="ctr" fontAlgn="auto">
              <a:spcBef>
                <a:spcPts val="0"/>
              </a:spcBef>
              <a:spcAft>
                <a:spcPts val="0"/>
              </a:spcAft>
              <a:buNone/>
            </a:pPr>
            <a:endParaRPr lang="en-US" sz="2000" i="1" dirty="0"/>
          </a:p>
          <a:p>
            <a:pPr marL="514350" indent="-514350" algn="ctr" fontAlgn="auto">
              <a:spcBef>
                <a:spcPts val="0"/>
              </a:spcBef>
              <a:spcAft>
                <a:spcPts val="0"/>
              </a:spcAft>
              <a:buNone/>
            </a:pPr>
            <a:r>
              <a:rPr lang="en-US" sz="2000" dirty="0"/>
              <a:t>i.e. one that would operate at a </a:t>
            </a:r>
            <a:r>
              <a:rPr lang="en-US" sz="2000" u="sng" dirty="0"/>
              <a:t>sectoral</a:t>
            </a:r>
            <a:r>
              <a:rPr lang="en-US" sz="2000" dirty="0"/>
              <a:t> level and of an essentially </a:t>
            </a:r>
            <a:r>
              <a:rPr lang="en-US" sz="2000" u="sng" dirty="0"/>
              <a:t>collaborative</a:t>
            </a:r>
            <a:r>
              <a:rPr lang="en-US" sz="2000" dirty="0"/>
              <a:t> nature. </a:t>
            </a:r>
          </a:p>
          <a:p>
            <a:pPr marL="514350" marR="0" lvl="0" indent="-514350" defTabSz="914400" eaLnBrk="1" fontAlgn="auto" latinLnBrk="0" hangingPunct="1">
              <a:lnSpc>
                <a:spcPct val="100000"/>
              </a:lnSpc>
              <a:spcBef>
                <a:spcPts val="0"/>
              </a:spcBef>
              <a:spcAft>
                <a:spcPts val="0"/>
              </a:spcAft>
              <a:buClrTx/>
              <a:buSzTx/>
              <a:buFontTx/>
              <a:buNone/>
              <a:tabLst/>
              <a:defRPr/>
            </a:pPr>
            <a:endParaRPr lang="lt-LT" dirty="0"/>
          </a:p>
        </p:txBody>
      </p:sp>
    </p:spTree>
    <p:extLst>
      <p:ext uri="{BB962C8B-B14F-4D97-AF65-F5344CB8AC3E}">
        <p14:creationId xmlns:p14="http://schemas.microsoft.com/office/powerpoint/2010/main" val="38669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84B400"/>
                </a:solidFill>
              </a:rPr>
              <a:t>Brainstorming</a:t>
            </a:r>
            <a:endParaRPr lang="lt-LT" dirty="0">
              <a:solidFill>
                <a:srgbClr val="84B400"/>
              </a:solidFill>
            </a:endParaRPr>
          </a:p>
        </p:txBody>
      </p:sp>
      <p:sp>
        <p:nvSpPr>
          <p:cNvPr id="3" name="Subtitle 2"/>
          <p:cNvSpPr>
            <a:spLocks noGrp="1"/>
          </p:cNvSpPr>
          <p:nvPr>
            <p:ph type="subTitle" idx="1"/>
          </p:nvPr>
        </p:nvSpPr>
        <p:spPr>
          <a:xfrm>
            <a:off x="3606800" y="1772815"/>
            <a:ext cx="4925640" cy="2520281"/>
          </a:xfrm>
        </p:spPr>
        <p:txBody>
          <a:bodyPr/>
          <a:lstStyle/>
          <a:p>
            <a:pPr lvl="1" algn="l"/>
            <a:r>
              <a:rPr lang="en-US" dirty="0"/>
              <a:t>Work in groups. Brainstorm and make a a poster explaining: </a:t>
            </a:r>
          </a:p>
          <a:p>
            <a:pPr marL="800100" lvl="1" indent="-342900" algn="l">
              <a:buFont typeface="Arial" panose="020B0604020202020204" pitchFamily="34" charset="0"/>
              <a:buChar char="•"/>
            </a:pPr>
            <a:r>
              <a:rPr lang="en-US" dirty="0"/>
              <a:t>What key things you think should be included as Benchmarks of University Social Responsibility in a university such as yours?</a:t>
            </a:r>
          </a:p>
          <a:p>
            <a:pPr marL="800100" lvl="1" indent="-342900" algn="l">
              <a:buFont typeface="Arial" panose="020B0604020202020204" pitchFamily="34" charset="0"/>
              <a:buChar char="•"/>
            </a:pPr>
            <a:r>
              <a:rPr lang="en-US" dirty="0"/>
              <a:t>Present your posters back to the whole group.</a:t>
            </a:r>
            <a:endParaRPr lang="lt-L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84" y="1954784"/>
            <a:ext cx="3049016" cy="3049016"/>
          </a:xfrm>
          <a:prstGeom prst="rect">
            <a:avLst/>
          </a:prstGeom>
        </p:spPr>
      </p:pic>
    </p:spTree>
    <p:extLst>
      <p:ext uri="{BB962C8B-B14F-4D97-AF65-F5344CB8AC3E}">
        <p14:creationId xmlns:p14="http://schemas.microsoft.com/office/powerpoint/2010/main" val="155776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Approach</a:t>
            </a:r>
          </a:p>
        </p:txBody>
      </p:sp>
      <p:sp>
        <p:nvSpPr>
          <p:cNvPr id="3" name="Subtitle 2"/>
          <p:cNvSpPr>
            <a:spLocks noGrp="1"/>
          </p:cNvSpPr>
          <p:nvPr>
            <p:ph type="subTitle" idx="1"/>
          </p:nvPr>
        </p:nvSpPr>
        <p:spPr>
          <a:xfrm>
            <a:off x="541784" y="1441569"/>
            <a:ext cx="7988300" cy="3312543"/>
          </a:xfrm>
        </p:spPr>
        <p:txBody>
          <a:bodyPr/>
          <a:lstStyle/>
          <a:p>
            <a:endParaRPr lang="en-US" dirty="0"/>
          </a:p>
          <a:p>
            <a:r>
              <a:rPr lang="en-US" b="1" dirty="0"/>
              <a:t>Diagnostic Benchmarking:</a:t>
            </a:r>
            <a:endParaRPr lang="en-US" dirty="0"/>
          </a:p>
          <a:p>
            <a:r>
              <a:rPr lang="en-US" dirty="0"/>
              <a:t>To allow any European University to self-assess against benchmark standards derived from ISO 26000, modified as necessary for sectoral purposes, referenced to other schemes such as ISO 9000, EFQM, ISO 14001 etc.</a:t>
            </a:r>
          </a:p>
          <a:p>
            <a:endParaRPr lang="en-US" dirty="0"/>
          </a:p>
        </p:txBody>
      </p:sp>
    </p:spTree>
    <p:extLst>
      <p:ext uri="{BB962C8B-B14F-4D97-AF65-F5344CB8AC3E}">
        <p14:creationId xmlns:p14="http://schemas.microsoft.com/office/powerpoint/2010/main" val="28495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For the future?</a:t>
            </a:r>
          </a:p>
        </p:txBody>
      </p:sp>
      <p:sp>
        <p:nvSpPr>
          <p:cNvPr id="3" name="Subtitle 2"/>
          <p:cNvSpPr>
            <a:spLocks noGrp="1"/>
          </p:cNvSpPr>
          <p:nvPr>
            <p:ph type="subTitle" idx="1"/>
          </p:nvPr>
        </p:nvSpPr>
        <p:spPr>
          <a:xfrm>
            <a:off x="537196" y="1642546"/>
            <a:ext cx="7992888" cy="3572908"/>
          </a:xfrm>
        </p:spPr>
        <p:txBody>
          <a:bodyPr/>
          <a:lstStyle/>
          <a:p>
            <a:pPr marL="342900" indent="-342900">
              <a:buFont typeface="Arial" panose="020B0604020202020204" pitchFamily="34" charset="0"/>
              <a:buChar char="•"/>
            </a:pPr>
            <a:r>
              <a:rPr lang="en-US" sz="2000" dirty="0"/>
              <a:t>USR as a distinctive or core competence of HEIs across the EHEA?</a:t>
            </a:r>
            <a:endParaRPr lang="lt-LT" sz="2000" dirty="0"/>
          </a:p>
          <a:p>
            <a:pPr marL="342900" indent="-342900">
              <a:buFont typeface="Arial" panose="020B0604020202020204" pitchFamily="34" charset="0"/>
              <a:buChar char="•"/>
            </a:pPr>
            <a:endParaRPr lang="lt-LT" sz="2000" dirty="0"/>
          </a:p>
          <a:p>
            <a:pPr marL="342900" indent="-342900">
              <a:buFont typeface="Arial" panose="020B0604020202020204" pitchFamily="34" charset="0"/>
              <a:buChar char="•"/>
            </a:pPr>
            <a:r>
              <a:rPr lang="en-US" sz="2000" dirty="0"/>
              <a:t>Might University Social Responsibility become a core competence of HEIs across the EHEA, drawing on the very particular and very long history of Europe’</a:t>
            </a:r>
            <a:r>
              <a:rPr lang="lt-LT" sz="2000" dirty="0"/>
              <a:t>s</a:t>
            </a:r>
            <a:r>
              <a:rPr lang="en-US" sz="2000" dirty="0"/>
              <a:t> university sector, its essentially public character and the way that the public or common good has been a central part of the vision for almost 1,000 years (University of Bologna was founded in 1088)?</a:t>
            </a:r>
          </a:p>
        </p:txBody>
      </p:sp>
    </p:spTree>
    <p:extLst>
      <p:ext uri="{BB962C8B-B14F-4D97-AF65-F5344CB8AC3E}">
        <p14:creationId xmlns:p14="http://schemas.microsoft.com/office/powerpoint/2010/main" val="194259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A-project-PPT-b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4856" cy="6858000"/>
          </a:xfrm>
          <a:prstGeom prst="rect">
            <a:avLst/>
          </a:prstGeom>
        </p:spPr>
      </p:pic>
      <p:sp>
        <p:nvSpPr>
          <p:cNvPr id="5" name="Title Placeholder 1"/>
          <p:cNvSpPr txBox="1">
            <a:spLocks/>
          </p:cNvSpPr>
          <p:nvPr/>
        </p:nvSpPr>
        <p:spPr bwMode="auto">
          <a:xfrm>
            <a:off x="476250" y="40259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84B400"/>
                </a:solidFill>
                <a:latin typeface="Verdana" charset="0"/>
                <a:cs typeface="Verdana" charset="0"/>
              </a:rPr>
              <a:t>UNIT </a:t>
            </a:r>
            <a:r>
              <a:rPr lang="lt-LT" sz="3200" dirty="0">
                <a:solidFill>
                  <a:srgbClr val="84B400"/>
                </a:solidFill>
                <a:latin typeface="Verdana" charset="0"/>
                <a:cs typeface="Verdana" charset="0"/>
              </a:rPr>
              <a:t>3</a:t>
            </a:r>
            <a:r>
              <a:rPr lang="en-US" sz="3200" dirty="0">
                <a:solidFill>
                  <a:srgbClr val="84B400"/>
                </a:solidFill>
                <a:latin typeface="Verdana" charset="0"/>
                <a:cs typeface="Verdana" charset="0"/>
              </a:rPr>
              <a:t>. </a:t>
            </a:r>
            <a:r>
              <a:rPr lang="lt-LT" sz="3200" dirty="0" err="1">
                <a:solidFill>
                  <a:srgbClr val="84B400"/>
                </a:solidFill>
                <a:latin typeface="Verdana" charset="0"/>
                <a:cs typeface="Verdana" charset="0"/>
              </a:rPr>
              <a:t>Benchmarking</a:t>
            </a:r>
            <a:r>
              <a:rPr lang="lt-LT" sz="3200" dirty="0">
                <a:solidFill>
                  <a:srgbClr val="84B400"/>
                </a:solidFill>
                <a:latin typeface="Verdana" charset="0"/>
                <a:cs typeface="Verdana" charset="0"/>
              </a:rPr>
              <a:t> </a:t>
            </a:r>
            <a:r>
              <a:rPr lang="lt-LT" sz="3200" dirty="0" err="1">
                <a:solidFill>
                  <a:srgbClr val="84B400"/>
                </a:solidFill>
                <a:latin typeface="Verdana" charset="0"/>
                <a:cs typeface="Verdana" charset="0"/>
              </a:rPr>
              <a:t>Criteria</a:t>
            </a:r>
            <a:endParaRPr lang="en-US" sz="3200" dirty="0">
              <a:solidFill>
                <a:srgbClr val="84B400"/>
              </a:solidFill>
              <a:latin typeface="Verdana" charset="0"/>
              <a:cs typeface="Verdana" charset="0"/>
            </a:endParaRPr>
          </a:p>
        </p:txBody>
      </p:sp>
      <p:pic>
        <p:nvPicPr>
          <p:cNvPr id="2" name="Picture 1"/>
          <p:cNvPicPr>
            <a:picLocks noChangeAspect="1"/>
          </p:cNvPicPr>
          <p:nvPr/>
        </p:nvPicPr>
        <p:blipFill>
          <a:blip r:embed="rId4"/>
          <a:stretch>
            <a:fillRect/>
          </a:stretch>
        </p:blipFill>
        <p:spPr>
          <a:xfrm>
            <a:off x="6588224" y="6034132"/>
            <a:ext cx="2320318" cy="661183"/>
          </a:xfrm>
          <a:prstGeom prst="rect">
            <a:avLst/>
          </a:prstGeom>
        </p:spPr>
      </p:pic>
    </p:spTree>
    <p:extLst>
      <p:ext uri="{BB962C8B-B14F-4D97-AF65-F5344CB8AC3E}">
        <p14:creationId xmlns:p14="http://schemas.microsoft.com/office/powerpoint/2010/main" val="200925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University Social Responsibility</a:t>
            </a:r>
            <a:endParaRPr lang="lt-LT" dirty="0">
              <a:solidFill>
                <a:srgbClr val="84B400"/>
              </a:solidFill>
            </a:endParaRPr>
          </a:p>
        </p:txBody>
      </p:sp>
      <p:sp>
        <p:nvSpPr>
          <p:cNvPr id="3" name="Subtitle 2"/>
          <p:cNvSpPr>
            <a:spLocks noGrp="1"/>
          </p:cNvSpPr>
          <p:nvPr>
            <p:ph type="subTitle" idx="1"/>
          </p:nvPr>
        </p:nvSpPr>
        <p:spPr>
          <a:xfrm>
            <a:off x="539552" y="1819310"/>
            <a:ext cx="7992888" cy="3337881"/>
          </a:xfrm>
        </p:spPr>
        <p:txBody>
          <a:bodyPr/>
          <a:lstStyle/>
          <a:p>
            <a:r>
              <a:rPr lang="en-US" dirty="0"/>
              <a:t>“… a range of policies, strategies and practices undertaken by universities to contribute to social, economic, cultural and environmental well-being. It is focused on positive outcomes for and positive impacts on community and society.” </a:t>
            </a:r>
          </a:p>
        </p:txBody>
      </p:sp>
      <p:sp>
        <p:nvSpPr>
          <p:cNvPr id="4" name="Rectangle 3">
            <a:extLst>
              <a:ext uri="{FF2B5EF4-FFF2-40B4-BE49-F238E27FC236}">
                <a16:creationId xmlns:a16="http://schemas.microsoft.com/office/drawing/2014/main" id="{C50E0819-796D-4132-8F14-2D016F5AA984}"/>
              </a:ext>
            </a:extLst>
          </p:cNvPr>
          <p:cNvSpPr/>
          <p:nvPr/>
        </p:nvSpPr>
        <p:spPr>
          <a:xfrm>
            <a:off x="2324100" y="5902309"/>
            <a:ext cx="6477000" cy="307777"/>
          </a:xfrm>
          <a:prstGeom prst="rect">
            <a:avLst/>
          </a:prstGeom>
        </p:spPr>
        <p:txBody>
          <a:bodyPr wrap="square">
            <a:spAutoFit/>
          </a:bodyPr>
          <a:lstStyle/>
          <a:p>
            <a:r>
              <a:rPr lang="en-US" sz="1400" dirty="0"/>
              <a:t>(Source: </a:t>
            </a:r>
            <a:r>
              <a:rPr lang="en-US" sz="1400" i="1" dirty="0"/>
              <a:t>University Social Responsibility in Europe, </a:t>
            </a:r>
            <a:r>
              <a:rPr lang="en-US" sz="1400" dirty="0"/>
              <a:t>2015)</a:t>
            </a:r>
            <a:endParaRPr lang="lt-LT" sz="1400" dirty="0"/>
          </a:p>
        </p:txBody>
      </p:sp>
    </p:spTree>
    <p:extLst>
      <p:ext uri="{BB962C8B-B14F-4D97-AF65-F5344CB8AC3E}">
        <p14:creationId xmlns:p14="http://schemas.microsoft.com/office/powerpoint/2010/main" val="347134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45481"/>
            <a:ext cx="7988300" cy="1008111"/>
          </a:xfrm>
        </p:spPr>
        <p:txBody>
          <a:bodyPr/>
          <a:lstStyle/>
          <a:p>
            <a:r>
              <a:rPr lang="en-US" dirty="0">
                <a:solidFill>
                  <a:srgbClr val="84B400"/>
                </a:solidFill>
              </a:rPr>
              <a:t>Benchmark Standards for University Social Responsibility</a:t>
            </a:r>
            <a:endParaRPr lang="lt-LT" dirty="0">
              <a:solidFill>
                <a:srgbClr val="84B400"/>
              </a:solidFill>
            </a:endParaRPr>
          </a:p>
        </p:txBody>
      </p:sp>
      <p:sp>
        <p:nvSpPr>
          <p:cNvPr id="3" name="Subtitle 2"/>
          <p:cNvSpPr>
            <a:spLocks noGrp="1"/>
          </p:cNvSpPr>
          <p:nvPr>
            <p:ph type="subTitle" idx="1"/>
          </p:nvPr>
        </p:nvSpPr>
        <p:spPr>
          <a:xfrm>
            <a:off x="539552" y="1736812"/>
            <a:ext cx="4388048" cy="3384376"/>
          </a:xfrm>
        </p:spPr>
        <p:txBody>
          <a:bodyPr/>
          <a:lstStyle/>
          <a:p>
            <a:pPr marL="457200" indent="-457200">
              <a:buAutoNum type="arabicPeriod"/>
            </a:pPr>
            <a:r>
              <a:rPr lang="en-GB" sz="2000" dirty="0"/>
              <a:t>Research, Teaching, Support for Learning and Public Engagement</a:t>
            </a:r>
          </a:p>
          <a:p>
            <a:pPr marL="457200" indent="-457200">
              <a:buFontTx/>
              <a:buAutoNum type="arabicPeriod"/>
            </a:pPr>
            <a:r>
              <a:rPr lang="en-GB" sz="2000" dirty="0"/>
              <a:t>Governance</a:t>
            </a:r>
          </a:p>
          <a:p>
            <a:pPr marL="457200" indent="-457200">
              <a:buFontTx/>
              <a:buAutoNum type="arabicPeriod"/>
            </a:pPr>
            <a:r>
              <a:rPr lang="en-GB" sz="2000" dirty="0"/>
              <a:t>Environmental and Societal Sustainability</a:t>
            </a:r>
          </a:p>
          <a:p>
            <a:pPr marL="457200" indent="-457200">
              <a:buFontTx/>
              <a:buAutoNum type="arabicPeriod"/>
            </a:pPr>
            <a:r>
              <a:rPr lang="en-GB" sz="2000" dirty="0"/>
              <a:t>Fair Practices</a:t>
            </a:r>
            <a:endParaRPr lang="lt-LT" sz="2000" dirty="0"/>
          </a:p>
          <a:p>
            <a:pPr marL="457200" indent="-457200">
              <a:buAutoNum type="arabicPeriod"/>
            </a:pPr>
            <a:endParaRPr lang="lt-LT" sz="2000" dirty="0"/>
          </a:p>
          <a:p>
            <a:r>
              <a:rPr lang="en-GB" sz="2000" dirty="0">
                <a:hlinkClick r:id="rId2"/>
              </a:rPr>
              <a:t>https://www.essaproject.eu/resources/usr-standards</a:t>
            </a:r>
            <a:endParaRPr lang="lt-LT" sz="2000" dirty="0"/>
          </a:p>
          <a:p>
            <a:endParaRPr lang="lt-LT" sz="2000" dirty="0"/>
          </a:p>
        </p:txBody>
      </p:sp>
      <p:pic>
        <p:nvPicPr>
          <p:cNvPr id="4" name="Picture 3">
            <a:extLst>
              <a:ext uri="{FF2B5EF4-FFF2-40B4-BE49-F238E27FC236}">
                <a16:creationId xmlns:a16="http://schemas.microsoft.com/office/drawing/2014/main" id="{0D47051D-DDF3-4145-AB51-D00CCD05450F}"/>
              </a:ext>
            </a:extLst>
          </p:cNvPr>
          <p:cNvPicPr>
            <a:picLocks noChangeAspect="1"/>
          </p:cNvPicPr>
          <p:nvPr/>
        </p:nvPicPr>
        <p:blipFill>
          <a:blip r:embed="rId3"/>
          <a:stretch>
            <a:fillRect/>
          </a:stretch>
        </p:blipFill>
        <p:spPr>
          <a:xfrm>
            <a:off x="5115697" y="1556792"/>
            <a:ext cx="3414387" cy="4845848"/>
          </a:xfrm>
          <a:prstGeom prst="rect">
            <a:avLst/>
          </a:prstGeom>
          <a:ln>
            <a:solidFill>
              <a:schemeClr val="bg2">
                <a:lumMod val="40000"/>
                <a:lumOff val="60000"/>
              </a:schemeClr>
            </a:solidFill>
          </a:ln>
        </p:spPr>
      </p:pic>
    </p:spTree>
    <p:extLst>
      <p:ext uri="{BB962C8B-B14F-4D97-AF65-F5344CB8AC3E}">
        <p14:creationId xmlns:p14="http://schemas.microsoft.com/office/powerpoint/2010/main" val="67086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World café exercise</a:t>
            </a:r>
            <a:br>
              <a:rPr lang="en-US" dirty="0">
                <a:solidFill>
                  <a:srgbClr val="84B400"/>
                </a:solidFill>
              </a:rPr>
            </a:br>
            <a:endParaRPr lang="lt-LT" dirty="0">
              <a:solidFill>
                <a:srgbClr val="84B400"/>
              </a:solidFill>
            </a:endParaRPr>
          </a:p>
        </p:txBody>
      </p:sp>
      <p:sp>
        <p:nvSpPr>
          <p:cNvPr id="3" name="Subtitle 2"/>
          <p:cNvSpPr>
            <a:spLocks noGrp="1"/>
          </p:cNvSpPr>
          <p:nvPr>
            <p:ph type="subTitle" idx="1"/>
          </p:nvPr>
        </p:nvSpPr>
        <p:spPr>
          <a:xfrm>
            <a:off x="539490" y="1668923"/>
            <a:ext cx="7992888" cy="3520153"/>
          </a:xfrm>
        </p:spPr>
        <p:txBody>
          <a:bodyPr/>
          <a:lstStyle/>
          <a:p>
            <a:r>
              <a:rPr lang="en-US" b="1" dirty="0"/>
              <a:t>Learning about Benchmarking Standards:</a:t>
            </a:r>
          </a:p>
          <a:p>
            <a:pPr marL="342900" indent="-342900">
              <a:buFont typeface="Arial" panose="020B0604020202020204" pitchFamily="34" charset="0"/>
              <a:buChar char="•"/>
            </a:pPr>
            <a:r>
              <a:rPr lang="en-US" dirty="0"/>
              <a:t>Form groups of 3(4) persons.</a:t>
            </a:r>
          </a:p>
          <a:p>
            <a:pPr marL="342900" indent="-342900">
              <a:buFont typeface="Arial" panose="020B0604020202020204" pitchFamily="34" charset="0"/>
              <a:buChar char="•"/>
            </a:pPr>
            <a:r>
              <a:rPr lang="en-US" dirty="0"/>
              <a:t>Each group “owns” 2 Standards</a:t>
            </a:r>
            <a:endParaRPr lang="en-US" strike="sngStrike" dirty="0"/>
          </a:p>
          <a:p>
            <a:pPr marL="342900" indent="-342900">
              <a:buFont typeface="Arial" panose="020B0604020202020204" pitchFamily="34" charset="0"/>
              <a:buChar char="•"/>
            </a:pPr>
            <a:r>
              <a:rPr lang="en-US" dirty="0"/>
              <a:t>Step 1: Using material provided, </a:t>
            </a:r>
            <a:r>
              <a:rPr lang="en-US" dirty="0" err="1"/>
              <a:t>familiarise</a:t>
            </a:r>
            <a:r>
              <a:rPr lang="en-US" dirty="0"/>
              <a:t> yourself with the criteria so that you could present it to your peers from another group.</a:t>
            </a:r>
          </a:p>
          <a:p>
            <a:pPr marL="342900" indent="-342900">
              <a:buFont typeface="Arial" panose="020B0604020202020204" pitchFamily="34" charset="0"/>
              <a:buChar char="•"/>
            </a:pPr>
            <a:r>
              <a:rPr lang="en-US" dirty="0"/>
              <a:t>Step 2: Groups rotate and share knowledge about “their” Standards.</a:t>
            </a:r>
            <a:endParaRPr lang="lt-LT" dirty="0"/>
          </a:p>
        </p:txBody>
      </p:sp>
    </p:spTree>
    <p:extLst>
      <p:ext uri="{BB962C8B-B14F-4D97-AF65-F5344CB8AC3E}">
        <p14:creationId xmlns:p14="http://schemas.microsoft.com/office/powerpoint/2010/main" val="225615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846" y="404665"/>
            <a:ext cx="7988300" cy="1008111"/>
          </a:xfrm>
        </p:spPr>
        <p:txBody>
          <a:bodyPr anchor="ctr"/>
          <a:lstStyle/>
          <a:p>
            <a:r>
              <a:rPr lang="en-US" sz="2400" dirty="0">
                <a:solidFill>
                  <a:srgbClr val="84B400"/>
                </a:solidFill>
              </a:rPr>
              <a:t>World café exercise: Handout</a:t>
            </a:r>
            <a:br>
              <a:rPr lang="en-US" sz="2400" dirty="0">
                <a:solidFill>
                  <a:srgbClr val="84B400"/>
                </a:solidFill>
              </a:rPr>
            </a:br>
            <a:r>
              <a:rPr lang="en-US" sz="1800" dirty="0">
                <a:solidFill>
                  <a:srgbClr val="84B400"/>
                </a:solidFill>
              </a:rPr>
              <a:t>Benchmark Standard 1: </a:t>
            </a:r>
            <a:r>
              <a:rPr lang="en-GB" sz="1800" dirty="0">
                <a:solidFill>
                  <a:srgbClr val="84B400"/>
                </a:solidFill>
              </a:rPr>
              <a:t>Research, Teaching, Support for Learning and Public Engagement</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3327454999"/>
              </p:ext>
            </p:extLst>
          </p:nvPr>
        </p:nvGraphicFramePr>
        <p:xfrm>
          <a:off x="279400" y="1536701"/>
          <a:ext cx="8407400" cy="3793462"/>
        </p:xfrm>
        <a:graphic>
          <a:graphicData uri="http://schemas.openxmlformats.org/drawingml/2006/table">
            <a:tbl>
              <a:tblPr firstRow="1" bandRow="1">
                <a:tableStyleId>{5940675A-B579-460E-94D1-54222C63F5DA}</a:tableStyleId>
              </a:tblPr>
              <a:tblGrid>
                <a:gridCol w="635000">
                  <a:extLst>
                    <a:ext uri="{9D8B030D-6E8A-4147-A177-3AD203B41FA5}">
                      <a16:colId xmlns:a16="http://schemas.microsoft.com/office/drawing/2014/main" val="2909486265"/>
                    </a:ext>
                  </a:extLst>
                </a:gridCol>
                <a:gridCol w="7772400">
                  <a:extLst>
                    <a:ext uri="{9D8B030D-6E8A-4147-A177-3AD203B41FA5}">
                      <a16:colId xmlns:a16="http://schemas.microsoft.com/office/drawing/2014/main" val="2781302655"/>
                    </a:ext>
                  </a:extLst>
                </a:gridCol>
              </a:tblGrid>
              <a:tr h="557989">
                <a:tc>
                  <a:txBody>
                    <a:bodyPr/>
                    <a:lstStyle/>
                    <a:p>
                      <a:r>
                        <a:rPr lang="en-GB" sz="1600" dirty="0"/>
                        <a:t>1.1</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Guarantees academic freedom for its staff and students.</a:t>
                      </a:r>
                      <a:endParaRPr lang="lt-LT" sz="1600" b="0" dirty="0">
                        <a:solidFill>
                          <a:schemeClr val="tx1"/>
                        </a:solidFill>
                      </a:endParaRPr>
                    </a:p>
                  </a:txBody>
                  <a:tcPr/>
                </a:tc>
                <a:extLst>
                  <a:ext uri="{0D108BD9-81ED-4DB2-BD59-A6C34878D82A}">
                    <a16:rowId xmlns:a16="http://schemas.microsoft.com/office/drawing/2014/main" val="888752090"/>
                  </a:ext>
                </a:extLst>
              </a:tr>
              <a:tr h="557989">
                <a:tc>
                  <a:txBody>
                    <a:bodyPr/>
                    <a:lstStyle/>
                    <a:p>
                      <a:r>
                        <a:rPr lang="en-GB" sz="1600" dirty="0"/>
                        <a:t>1.2</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Widens and diversifies access to education within a commitment to lifelong learning.</a:t>
                      </a:r>
                      <a:endParaRPr lang="lt-LT" sz="1600" b="0" dirty="0">
                        <a:solidFill>
                          <a:schemeClr val="tx1"/>
                        </a:solidFill>
                      </a:endParaRPr>
                    </a:p>
                  </a:txBody>
                  <a:tcPr/>
                </a:tc>
                <a:extLst>
                  <a:ext uri="{0D108BD9-81ED-4DB2-BD59-A6C34878D82A}">
                    <a16:rowId xmlns:a16="http://schemas.microsoft.com/office/drawing/2014/main" val="4085536365"/>
                  </a:ext>
                </a:extLst>
              </a:tr>
              <a:tr h="797128">
                <a:tc>
                  <a:txBody>
                    <a:bodyPr/>
                    <a:lstStyle/>
                    <a:p>
                      <a:r>
                        <a:rPr lang="en-GB" sz="1600" dirty="0"/>
                        <a:t>1.3</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Manages student admissions in a transparent and equitable way, using explicit criteria to inform selection decisions, providing formative feedback to unsuccessful candidates.</a:t>
                      </a:r>
                      <a:endParaRPr lang="lt-LT" sz="1600" b="0" dirty="0">
                        <a:solidFill>
                          <a:schemeClr val="tx1"/>
                        </a:solidFill>
                      </a:endParaRPr>
                    </a:p>
                  </a:txBody>
                  <a:tcPr/>
                </a:tc>
                <a:extLst>
                  <a:ext uri="{0D108BD9-81ED-4DB2-BD59-A6C34878D82A}">
                    <a16:rowId xmlns:a16="http://schemas.microsoft.com/office/drawing/2014/main" val="2851958294"/>
                  </a:ext>
                </a:extLst>
              </a:tr>
              <a:tr h="797128">
                <a:tc>
                  <a:txBody>
                    <a:bodyPr/>
                    <a:lstStyle/>
                    <a:p>
                      <a:r>
                        <a:rPr lang="en-GB" sz="1600" dirty="0"/>
                        <a:t>1.4</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Ensures that public funds provided to support teaching and student fees are used for the purpose for which they are provided.</a:t>
                      </a:r>
                      <a:endParaRPr lang="en-GB" sz="1600" b="0" dirty="0">
                        <a:solidFill>
                          <a:schemeClr val="tx1"/>
                        </a:solidFill>
                      </a:endParaRPr>
                    </a:p>
                  </a:txBody>
                  <a:tcPr/>
                </a:tc>
                <a:extLst>
                  <a:ext uri="{0D108BD9-81ED-4DB2-BD59-A6C34878D82A}">
                    <a16:rowId xmlns:a16="http://schemas.microsoft.com/office/drawing/2014/main" val="3965628611"/>
                  </a:ext>
                </a:extLst>
              </a:tr>
              <a:tr h="1036265">
                <a:tc>
                  <a:txBody>
                    <a:bodyPr/>
                    <a:lstStyle/>
                    <a:p>
                      <a:r>
                        <a:rPr lang="en-GB" sz="1600" dirty="0"/>
                        <a:t>1.5</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Requires that its curricula are informed by socially responsible, ethical research and that its graduate attributes incorporate evidence-based thinking and decision-making, active citizenship and employability.</a:t>
                      </a:r>
                      <a:endParaRPr lang="lt-LT" sz="1600" b="0" dirty="0">
                        <a:solidFill>
                          <a:schemeClr val="tx1"/>
                        </a:solidFill>
                      </a:endParaRPr>
                    </a:p>
                  </a:txBody>
                  <a:tcPr/>
                </a:tc>
                <a:extLst>
                  <a:ext uri="{0D108BD9-81ED-4DB2-BD59-A6C34878D82A}">
                    <a16:rowId xmlns:a16="http://schemas.microsoft.com/office/drawing/2014/main" val="3463883081"/>
                  </a:ext>
                </a:extLst>
              </a:tr>
            </a:tbl>
          </a:graphicData>
        </a:graphic>
      </p:graphicFrame>
    </p:spTree>
    <p:extLst>
      <p:ext uri="{BB962C8B-B14F-4D97-AF65-F5344CB8AC3E}">
        <p14:creationId xmlns:p14="http://schemas.microsoft.com/office/powerpoint/2010/main" val="112270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1: </a:t>
            </a:r>
            <a:r>
              <a:rPr lang="en-GB" sz="1800" dirty="0">
                <a:solidFill>
                  <a:srgbClr val="84B400"/>
                </a:solidFill>
              </a:rPr>
              <a:t>Research, Teaching, Support for Learning and Public Engagement</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3713171802"/>
              </p:ext>
            </p:extLst>
          </p:nvPr>
        </p:nvGraphicFramePr>
        <p:xfrm>
          <a:off x="279400" y="1536701"/>
          <a:ext cx="8407400" cy="3630846"/>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909486265"/>
                    </a:ext>
                  </a:extLst>
                </a:gridCol>
                <a:gridCol w="7645400">
                  <a:extLst>
                    <a:ext uri="{9D8B030D-6E8A-4147-A177-3AD203B41FA5}">
                      <a16:colId xmlns:a16="http://schemas.microsoft.com/office/drawing/2014/main" val="2781302655"/>
                    </a:ext>
                  </a:extLst>
                </a:gridCol>
              </a:tblGrid>
              <a:tr h="605141">
                <a:tc>
                  <a:txBody>
                    <a:bodyPr/>
                    <a:lstStyle/>
                    <a:p>
                      <a:r>
                        <a:rPr lang="en-GB" sz="1600" dirty="0"/>
                        <a:t>1.6</a:t>
                      </a:r>
                      <a:endParaRPr lang="en-GB" sz="1600" b="0" dirty="0">
                        <a:solidFill>
                          <a:schemeClr val="tx1"/>
                        </a:solidFill>
                      </a:endParaRPr>
                    </a:p>
                  </a:txBody>
                  <a:tcPr/>
                </a:tc>
                <a:tc>
                  <a:txBody>
                    <a:bodyPr/>
                    <a:lstStyle/>
                    <a:p>
                      <a:r>
                        <a:rPr lang="en-GB" sz="1600" dirty="0"/>
                        <a:t>Adopts a learner-centred approach to teaching and student support, ensuring assessment and feedback is used to promote learning.</a:t>
                      </a:r>
                      <a:endParaRPr lang="lt-LT" sz="1600" dirty="0"/>
                    </a:p>
                  </a:txBody>
                  <a:tcPr/>
                </a:tc>
                <a:extLst>
                  <a:ext uri="{0D108BD9-81ED-4DB2-BD59-A6C34878D82A}">
                    <a16:rowId xmlns:a16="http://schemas.microsoft.com/office/drawing/2014/main" val="888752090"/>
                  </a:ext>
                </a:extLst>
              </a:tr>
              <a:tr h="605141">
                <a:tc>
                  <a:txBody>
                    <a:bodyPr/>
                    <a:lstStyle/>
                    <a:p>
                      <a:r>
                        <a:rPr lang="en-GB" sz="1600" dirty="0"/>
                        <a:t>1.7</a:t>
                      </a:r>
                      <a:endParaRPr lang="en-GB" sz="1600" b="0" dirty="0">
                        <a:solidFill>
                          <a:schemeClr val="tx1"/>
                        </a:solidFill>
                      </a:endParaRPr>
                    </a:p>
                  </a:txBody>
                  <a:tcPr/>
                </a:tc>
                <a:tc>
                  <a:txBody>
                    <a:bodyPr/>
                    <a:lstStyle/>
                    <a:p>
                      <a:r>
                        <a:rPr lang="en-GB" sz="1600" dirty="0"/>
                        <a:t>Facilitates collaborative and independent learning that goes beyond the classroom and into the community.</a:t>
                      </a:r>
                      <a:endParaRPr lang="lt-LT" sz="1600" dirty="0"/>
                    </a:p>
                  </a:txBody>
                  <a:tcPr/>
                </a:tc>
                <a:extLst>
                  <a:ext uri="{0D108BD9-81ED-4DB2-BD59-A6C34878D82A}">
                    <a16:rowId xmlns:a16="http://schemas.microsoft.com/office/drawing/2014/main" val="4085536365"/>
                  </a:ext>
                </a:extLst>
              </a:tr>
              <a:tr h="605141">
                <a:tc>
                  <a:txBody>
                    <a:bodyPr/>
                    <a:lstStyle/>
                    <a:p>
                      <a:r>
                        <a:rPr lang="en-GB" sz="1600" dirty="0"/>
                        <a:t>1.8</a:t>
                      </a:r>
                      <a:endParaRPr lang="en-GB" sz="1600" b="0" dirty="0">
                        <a:solidFill>
                          <a:schemeClr val="tx1"/>
                        </a:solidFill>
                      </a:endParaRPr>
                    </a:p>
                  </a:txBody>
                  <a:tcPr/>
                </a:tc>
                <a:tc>
                  <a:txBody>
                    <a:bodyPr/>
                    <a:lstStyle/>
                    <a:p>
                      <a:r>
                        <a:rPr lang="en-GB" sz="1600" dirty="0"/>
                        <a:t>Enables international collaboration and supports student and staff cross-national mobility.</a:t>
                      </a:r>
                      <a:endParaRPr lang="lt-LT" sz="1600" dirty="0"/>
                    </a:p>
                  </a:txBody>
                  <a:tcPr/>
                </a:tc>
                <a:extLst>
                  <a:ext uri="{0D108BD9-81ED-4DB2-BD59-A6C34878D82A}">
                    <a16:rowId xmlns:a16="http://schemas.microsoft.com/office/drawing/2014/main" val="2851958294"/>
                  </a:ext>
                </a:extLst>
              </a:tr>
              <a:tr h="605141">
                <a:tc>
                  <a:txBody>
                    <a:bodyPr/>
                    <a:lstStyle/>
                    <a:p>
                      <a:r>
                        <a:rPr lang="en-GB" sz="1600" dirty="0"/>
                        <a:t>1.9</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Enforces ethical protocols for research, teaching and related activities. </a:t>
                      </a:r>
                      <a:endParaRPr lang="en-GB" sz="1600" b="0" dirty="0">
                        <a:solidFill>
                          <a:schemeClr val="tx1"/>
                        </a:solidFill>
                      </a:endParaRPr>
                    </a:p>
                  </a:txBody>
                  <a:tcPr/>
                </a:tc>
                <a:extLst>
                  <a:ext uri="{0D108BD9-81ED-4DB2-BD59-A6C34878D82A}">
                    <a16:rowId xmlns:a16="http://schemas.microsoft.com/office/drawing/2014/main" val="3965628611"/>
                  </a:ext>
                </a:extLst>
              </a:tr>
              <a:tr h="605141">
                <a:tc>
                  <a:txBody>
                    <a:bodyPr/>
                    <a:lstStyle/>
                    <a:p>
                      <a:r>
                        <a:rPr lang="en-GB" sz="1600" dirty="0"/>
                        <a:t>1.10</a:t>
                      </a:r>
                      <a:endParaRPr lang="en-GB" sz="1600" b="0" dirty="0">
                        <a:solidFill>
                          <a:schemeClr val="tx1"/>
                        </a:solidFill>
                      </a:endParaRPr>
                    </a:p>
                  </a:txBody>
                  <a:tcPr/>
                </a:tc>
                <a:tc>
                  <a:txBody>
                    <a:bodyPr/>
                    <a:lstStyle/>
                    <a:p>
                      <a:r>
                        <a:rPr lang="en-GB" sz="1600" dirty="0"/>
                        <a:t>Facilitates dialogue between the research community, the public and policy makers to link research to ‘real world’ issues.</a:t>
                      </a:r>
                      <a:endParaRPr lang="lt-LT" sz="1600" dirty="0"/>
                    </a:p>
                  </a:txBody>
                  <a:tcPr/>
                </a:tc>
                <a:extLst>
                  <a:ext uri="{0D108BD9-81ED-4DB2-BD59-A6C34878D82A}">
                    <a16:rowId xmlns:a16="http://schemas.microsoft.com/office/drawing/2014/main" val="3463883081"/>
                  </a:ext>
                </a:extLst>
              </a:tr>
              <a:tr h="605141">
                <a:tc>
                  <a:txBody>
                    <a:bodyPr/>
                    <a:lstStyle/>
                    <a:p>
                      <a:r>
                        <a:rPr lang="en-US" sz="1600" b="0" dirty="0">
                          <a:solidFill>
                            <a:schemeClr val="tx1"/>
                          </a:solidFill>
                        </a:rPr>
                        <a:t>1.11</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Improves its contribution to society through open access to research outcomes and its public engagement activities.</a:t>
                      </a:r>
                      <a:endParaRPr lang="lt-LT" sz="1600" b="0" dirty="0">
                        <a:solidFill>
                          <a:schemeClr val="tx1"/>
                        </a:solidFill>
                      </a:endParaRPr>
                    </a:p>
                  </a:txBody>
                  <a:tcPr/>
                </a:tc>
                <a:extLst>
                  <a:ext uri="{0D108BD9-81ED-4DB2-BD59-A6C34878D82A}">
                    <a16:rowId xmlns:a16="http://schemas.microsoft.com/office/drawing/2014/main" val="4014749722"/>
                  </a:ext>
                </a:extLst>
              </a:tr>
            </a:tbl>
          </a:graphicData>
        </a:graphic>
      </p:graphicFrame>
    </p:spTree>
    <p:extLst>
      <p:ext uri="{BB962C8B-B14F-4D97-AF65-F5344CB8AC3E}">
        <p14:creationId xmlns:p14="http://schemas.microsoft.com/office/powerpoint/2010/main" val="116399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err="1"/>
              <a:t>Video</a:t>
            </a:r>
            <a:r>
              <a:rPr lang="lt-LT" dirty="0"/>
              <a:t> </a:t>
            </a:r>
            <a:r>
              <a:rPr lang="lt-LT" dirty="0" err="1"/>
              <a:t>ex</a:t>
            </a:r>
            <a:r>
              <a:rPr lang="en-US" dirty="0"/>
              <a:t>ample 1</a:t>
            </a:r>
            <a:endParaRPr lang="lt-LT" dirty="0"/>
          </a:p>
        </p:txBody>
      </p:sp>
      <p:sp>
        <p:nvSpPr>
          <p:cNvPr id="3" name="Subtitle 2"/>
          <p:cNvSpPr>
            <a:spLocks noGrp="1"/>
          </p:cNvSpPr>
          <p:nvPr>
            <p:ph type="subTitle" idx="1"/>
          </p:nvPr>
        </p:nvSpPr>
        <p:spPr>
          <a:xfrm>
            <a:off x="539552" y="1772816"/>
            <a:ext cx="7992888" cy="946000"/>
          </a:xfrm>
        </p:spPr>
        <p:txBody>
          <a:bodyPr/>
          <a:lstStyle/>
          <a:p>
            <a:r>
              <a:rPr lang="lt-LT" dirty="0" err="1">
                <a:hlinkClick r:id="rId3"/>
              </a:rPr>
              <a:t>An</a:t>
            </a:r>
            <a:r>
              <a:rPr lang="lt-LT" dirty="0">
                <a:hlinkClick r:id="rId3"/>
              </a:rPr>
              <a:t> </a:t>
            </a:r>
            <a:r>
              <a:rPr lang="lt-LT" dirty="0" err="1">
                <a:hlinkClick r:id="rId3"/>
              </a:rPr>
              <a:t>example</a:t>
            </a:r>
            <a:r>
              <a:rPr lang="lt-LT" dirty="0">
                <a:hlinkClick r:id="rId3"/>
              </a:rPr>
              <a:t> </a:t>
            </a:r>
            <a:r>
              <a:rPr lang="lt-LT" dirty="0" err="1">
                <a:hlinkClick r:id="rId3"/>
              </a:rPr>
              <a:t>about</a:t>
            </a:r>
            <a:r>
              <a:rPr lang="lt-LT" dirty="0">
                <a:hlinkClick r:id="rId3"/>
              </a:rPr>
              <a:t> </a:t>
            </a:r>
            <a:r>
              <a:rPr lang="lt-LT" dirty="0" err="1">
                <a:hlinkClick r:id="rId3"/>
              </a:rPr>
              <a:t>university</a:t>
            </a:r>
            <a:r>
              <a:rPr lang="lt-LT" dirty="0">
                <a:hlinkClick r:id="rId3"/>
              </a:rPr>
              <a:t> </a:t>
            </a:r>
            <a:r>
              <a:rPr lang="lt-LT" dirty="0" err="1">
                <a:hlinkClick r:id="rId3"/>
              </a:rPr>
              <a:t>support</a:t>
            </a:r>
            <a:r>
              <a:rPr lang="lt-LT" dirty="0">
                <a:hlinkClick r:id="rId3"/>
              </a:rPr>
              <a:t> </a:t>
            </a:r>
            <a:r>
              <a:rPr lang="lt-LT" dirty="0" err="1">
                <a:hlinkClick r:id="rId3"/>
              </a:rPr>
              <a:t>for</a:t>
            </a:r>
            <a:r>
              <a:rPr lang="lt-LT" dirty="0">
                <a:hlinkClick r:id="rId3"/>
              </a:rPr>
              <a:t> </a:t>
            </a:r>
            <a:r>
              <a:rPr lang="lt-LT" dirty="0" err="1">
                <a:hlinkClick r:id="rId3"/>
              </a:rPr>
              <a:t>low-income</a:t>
            </a:r>
            <a:r>
              <a:rPr lang="lt-LT" dirty="0">
                <a:hlinkClick r:id="rId3"/>
              </a:rPr>
              <a:t> </a:t>
            </a:r>
            <a:r>
              <a:rPr lang="lt-LT" dirty="0" err="1">
                <a:hlinkClick r:id="rId3"/>
              </a:rPr>
              <a:t>students</a:t>
            </a:r>
            <a:r>
              <a:rPr lang="lt-LT" dirty="0"/>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39" y="2779776"/>
            <a:ext cx="4047973" cy="2694432"/>
          </a:xfrm>
          <a:prstGeom prst="rect">
            <a:avLst/>
          </a:prstGeom>
        </p:spPr>
      </p:pic>
    </p:spTree>
    <p:extLst>
      <p:ext uri="{BB962C8B-B14F-4D97-AF65-F5344CB8AC3E}">
        <p14:creationId xmlns:p14="http://schemas.microsoft.com/office/powerpoint/2010/main" val="378738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2: </a:t>
            </a:r>
            <a:r>
              <a:rPr lang="en-GB" sz="1800" dirty="0">
                <a:solidFill>
                  <a:srgbClr val="84B400"/>
                </a:solidFill>
              </a:rPr>
              <a:t>Governance</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3332310871"/>
              </p:ext>
            </p:extLst>
          </p:nvPr>
        </p:nvGraphicFramePr>
        <p:xfrm>
          <a:off x="279400" y="1536701"/>
          <a:ext cx="8407400" cy="3705183"/>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909486265"/>
                    </a:ext>
                  </a:extLst>
                </a:gridCol>
                <a:gridCol w="7645400">
                  <a:extLst>
                    <a:ext uri="{9D8B030D-6E8A-4147-A177-3AD203B41FA5}">
                      <a16:colId xmlns:a16="http://schemas.microsoft.com/office/drawing/2014/main" val="2781302655"/>
                    </a:ext>
                  </a:extLst>
                </a:gridCol>
              </a:tblGrid>
              <a:tr h="605141">
                <a:tc>
                  <a:txBody>
                    <a:bodyPr/>
                    <a:lstStyle/>
                    <a:p>
                      <a:r>
                        <a:rPr lang="en-GB" sz="1600" dirty="0"/>
                        <a:t>2.1</a:t>
                      </a:r>
                      <a:endParaRPr lang="en-GB" sz="1600" b="0" dirty="0">
                        <a:solidFill>
                          <a:schemeClr val="tx1"/>
                        </a:solidFill>
                      </a:endParaRPr>
                    </a:p>
                  </a:txBody>
                  <a:tcPr/>
                </a:tc>
                <a:tc>
                  <a:txBody>
                    <a:bodyPr/>
                    <a:lstStyle/>
                    <a:p>
                      <a:r>
                        <a:rPr lang="en-GB" sz="1600" dirty="0"/>
                        <a:t>Encourages a culture of social responsibility with high ethical and professional standards and clear protocols to avoid conflict of interest.</a:t>
                      </a:r>
                      <a:endParaRPr lang="lt-LT" sz="1600" dirty="0"/>
                    </a:p>
                  </a:txBody>
                  <a:tcPr/>
                </a:tc>
                <a:extLst>
                  <a:ext uri="{0D108BD9-81ED-4DB2-BD59-A6C34878D82A}">
                    <a16:rowId xmlns:a16="http://schemas.microsoft.com/office/drawing/2014/main" val="888752090"/>
                  </a:ext>
                </a:extLst>
              </a:tr>
              <a:tr h="605141">
                <a:tc>
                  <a:txBody>
                    <a:bodyPr/>
                    <a:lstStyle/>
                    <a:p>
                      <a:r>
                        <a:rPr lang="en-GB" sz="1600" dirty="0"/>
                        <a:t>2.2</a:t>
                      </a:r>
                      <a:endParaRPr lang="en-GB" sz="1600" b="0" dirty="0">
                        <a:solidFill>
                          <a:schemeClr val="tx1"/>
                        </a:solidFill>
                      </a:endParaRPr>
                    </a:p>
                  </a:txBody>
                  <a:tcPr/>
                </a:tc>
                <a:tc>
                  <a:txBody>
                    <a:bodyPr/>
                    <a:lstStyle/>
                    <a:p>
                      <a:r>
                        <a:rPr lang="en-GB" sz="1600" dirty="0"/>
                        <a:t>Formally recognises staff and student unions and involves them as partners in governance and decision-°c‐making, providing for their representation on the Board (or equivalent) and on its advisory committees.</a:t>
                      </a:r>
                      <a:endParaRPr lang="lt-LT" sz="1600" dirty="0"/>
                    </a:p>
                  </a:txBody>
                  <a:tcPr/>
                </a:tc>
                <a:extLst>
                  <a:ext uri="{0D108BD9-81ED-4DB2-BD59-A6C34878D82A}">
                    <a16:rowId xmlns:a16="http://schemas.microsoft.com/office/drawing/2014/main" val="4085536365"/>
                  </a:ext>
                </a:extLst>
              </a:tr>
              <a:tr h="605141">
                <a:tc>
                  <a:txBody>
                    <a:bodyPr/>
                    <a:lstStyle/>
                    <a:p>
                      <a:r>
                        <a:rPr lang="en-GB" sz="1600" dirty="0"/>
                        <a:t>2.3</a:t>
                      </a:r>
                      <a:endParaRPr lang="en-GB" sz="1600" b="0" dirty="0">
                        <a:solidFill>
                          <a:schemeClr val="tx1"/>
                        </a:solidFill>
                      </a:endParaRPr>
                    </a:p>
                  </a:txBody>
                  <a:tcPr/>
                </a:tc>
                <a:tc>
                  <a:txBody>
                    <a:bodyPr/>
                    <a:lstStyle/>
                    <a:p>
                      <a:r>
                        <a:rPr lang="en-GB" sz="1600" dirty="0"/>
                        <a:t>Ensures that social responsibility is treated as a core commitment by the Board and senior management and that the institution’s social responsibility performance is the focus for annual evaluative reporting.</a:t>
                      </a:r>
                      <a:endParaRPr lang="lt-LT" sz="1600" dirty="0"/>
                    </a:p>
                  </a:txBody>
                  <a:tcPr/>
                </a:tc>
                <a:extLst>
                  <a:ext uri="{0D108BD9-81ED-4DB2-BD59-A6C34878D82A}">
                    <a16:rowId xmlns:a16="http://schemas.microsoft.com/office/drawing/2014/main" val="2851958294"/>
                  </a:ext>
                </a:extLst>
              </a:tr>
              <a:tr h="605141">
                <a:tc>
                  <a:txBody>
                    <a:bodyPr/>
                    <a:lstStyle/>
                    <a:p>
                      <a:r>
                        <a:rPr lang="en-GB" sz="1600" dirty="0"/>
                        <a:t>2.4</a:t>
                      </a:r>
                      <a:endParaRPr lang="en-GB" sz="16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Exercises due diligence by assessing the risk and impact of all activities, ensuring compliance with the law, relevant standards and norms.</a:t>
                      </a:r>
                      <a:endParaRPr lang="en-GB" sz="1600" b="0" dirty="0">
                        <a:solidFill>
                          <a:schemeClr val="tx1"/>
                        </a:solidFill>
                      </a:endParaRPr>
                    </a:p>
                  </a:txBody>
                  <a:tcPr/>
                </a:tc>
                <a:extLst>
                  <a:ext uri="{0D108BD9-81ED-4DB2-BD59-A6C34878D82A}">
                    <a16:rowId xmlns:a16="http://schemas.microsoft.com/office/drawing/2014/main" val="3965628611"/>
                  </a:ext>
                </a:extLst>
              </a:tr>
              <a:tr h="605141">
                <a:tc>
                  <a:txBody>
                    <a:bodyPr/>
                    <a:lstStyle/>
                    <a:p>
                      <a:r>
                        <a:rPr lang="en-GB" sz="1600" dirty="0"/>
                        <a:t>2.5</a:t>
                      </a:r>
                      <a:endParaRPr lang="en-GB" sz="1600" b="0" dirty="0">
                        <a:solidFill>
                          <a:schemeClr val="tx1"/>
                        </a:solidFill>
                      </a:endParaRPr>
                    </a:p>
                  </a:txBody>
                  <a:tcPr/>
                </a:tc>
                <a:tc>
                  <a:txBody>
                    <a:bodyPr/>
                    <a:lstStyle/>
                    <a:p>
                      <a:r>
                        <a:rPr lang="en-GB" sz="1600" dirty="0"/>
                        <a:t>Conducts ethical and socially responsible investment and procurement, with comprehensive public reporting of criteria and decisions.</a:t>
                      </a:r>
                      <a:endParaRPr lang="lt-LT" sz="1600" dirty="0"/>
                    </a:p>
                  </a:txBody>
                  <a:tcPr/>
                </a:tc>
                <a:extLst>
                  <a:ext uri="{0D108BD9-81ED-4DB2-BD59-A6C34878D82A}">
                    <a16:rowId xmlns:a16="http://schemas.microsoft.com/office/drawing/2014/main" val="3463883081"/>
                  </a:ext>
                </a:extLst>
              </a:tr>
            </a:tbl>
          </a:graphicData>
        </a:graphic>
      </p:graphicFrame>
    </p:spTree>
    <p:extLst>
      <p:ext uri="{BB962C8B-B14F-4D97-AF65-F5344CB8AC3E}">
        <p14:creationId xmlns:p14="http://schemas.microsoft.com/office/powerpoint/2010/main" val="242358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2: </a:t>
            </a:r>
            <a:r>
              <a:rPr lang="en-GB" sz="1800" dirty="0">
                <a:solidFill>
                  <a:srgbClr val="84B400"/>
                </a:solidFill>
              </a:rPr>
              <a:t>Governance</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3415905611"/>
              </p:ext>
            </p:extLst>
          </p:nvPr>
        </p:nvGraphicFramePr>
        <p:xfrm>
          <a:off x="279400" y="1536701"/>
          <a:ext cx="8407400" cy="3025705"/>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909486265"/>
                    </a:ext>
                  </a:extLst>
                </a:gridCol>
                <a:gridCol w="7645400">
                  <a:extLst>
                    <a:ext uri="{9D8B030D-6E8A-4147-A177-3AD203B41FA5}">
                      <a16:colId xmlns:a16="http://schemas.microsoft.com/office/drawing/2014/main" val="2781302655"/>
                    </a:ext>
                  </a:extLst>
                </a:gridCol>
              </a:tblGrid>
              <a:tr h="605141">
                <a:tc>
                  <a:txBody>
                    <a:bodyPr/>
                    <a:lstStyle/>
                    <a:p>
                      <a:r>
                        <a:rPr lang="en-GB" sz="1600" dirty="0"/>
                        <a:t>2.6</a:t>
                      </a:r>
                      <a:endParaRPr lang="en-GB" sz="1600" b="0" dirty="0">
                        <a:solidFill>
                          <a:schemeClr val="tx1"/>
                        </a:solidFill>
                      </a:endParaRPr>
                    </a:p>
                  </a:txBody>
                  <a:tcPr/>
                </a:tc>
                <a:tc>
                  <a:txBody>
                    <a:bodyPr/>
                    <a:lstStyle/>
                    <a:p>
                      <a:r>
                        <a:rPr lang="en-GB" sz="1600" dirty="0"/>
                        <a:t>Is a responsible neighbour, facilitating dialogue and working in partnership with and investing in the local community.</a:t>
                      </a:r>
                      <a:endParaRPr lang="lt-LT" sz="1600" dirty="0"/>
                    </a:p>
                  </a:txBody>
                  <a:tcPr/>
                </a:tc>
                <a:extLst>
                  <a:ext uri="{0D108BD9-81ED-4DB2-BD59-A6C34878D82A}">
                    <a16:rowId xmlns:a16="http://schemas.microsoft.com/office/drawing/2014/main" val="888752090"/>
                  </a:ext>
                </a:extLst>
              </a:tr>
              <a:tr h="605141">
                <a:tc>
                  <a:txBody>
                    <a:bodyPr/>
                    <a:lstStyle/>
                    <a:p>
                      <a:r>
                        <a:rPr lang="en-GB" sz="1600" dirty="0"/>
                        <a:t>2.7</a:t>
                      </a:r>
                      <a:endParaRPr lang="en-GB" sz="1600" b="0" dirty="0">
                        <a:solidFill>
                          <a:schemeClr val="tx1"/>
                        </a:solidFill>
                      </a:endParaRPr>
                    </a:p>
                  </a:txBody>
                  <a:tcPr/>
                </a:tc>
                <a:tc>
                  <a:txBody>
                    <a:bodyPr/>
                    <a:lstStyle/>
                    <a:p>
                      <a:r>
                        <a:rPr lang="en-GB" sz="1600" dirty="0"/>
                        <a:t>Recognises its staff and student social responsibility initiatives through an internal reward scheme.</a:t>
                      </a:r>
                      <a:endParaRPr lang="lt-LT" sz="1600" dirty="0"/>
                    </a:p>
                  </a:txBody>
                  <a:tcPr/>
                </a:tc>
                <a:extLst>
                  <a:ext uri="{0D108BD9-81ED-4DB2-BD59-A6C34878D82A}">
                    <a16:rowId xmlns:a16="http://schemas.microsoft.com/office/drawing/2014/main" val="4085536365"/>
                  </a:ext>
                </a:extLst>
              </a:tr>
              <a:tr h="605141">
                <a:tc>
                  <a:txBody>
                    <a:bodyPr/>
                    <a:lstStyle/>
                    <a:p>
                      <a:r>
                        <a:rPr lang="en-GB" sz="1600" dirty="0"/>
                        <a:t>2.8</a:t>
                      </a:r>
                      <a:endParaRPr lang="en-GB" sz="1600" b="0" dirty="0">
                        <a:solidFill>
                          <a:schemeClr val="tx1"/>
                        </a:solidFill>
                      </a:endParaRPr>
                    </a:p>
                  </a:txBody>
                  <a:tcPr/>
                </a:tc>
                <a:tc>
                  <a:txBody>
                    <a:bodyPr/>
                    <a:lstStyle/>
                    <a:p>
                      <a:r>
                        <a:rPr lang="en-GB" sz="1600" dirty="0"/>
                        <a:t>Actively participates in relevant social responsibility networks.</a:t>
                      </a:r>
                      <a:endParaRPr lang="lt-LT" sz="1600" dirty="0"/>
                    </a:p>
                  </a:txBody>
                  <a:tcPr/>
                </a:tc>
                <a:extLst>
                  <a:ext uri="{0D108BD9-81ED-4DB2-BD59-A6C34878D82A}">
                    <a16:rowId xmlns:a16="http://schemas.microsoft.com/office/drawing/2014/main" val="2851958294"/>
                  </a:ext>
                </a:extLst>
              </a:tr>
              <a:tr h="605141">
                <a:tc>
                  <a:txBody>
                    <a:bodyPr/>
                    <a:lstStyle/>
                    <a:p>
                      <a:r>
                        <a:rPr lang="en-GB" sz="1600" dirty="0"/>
                        <a:t>2.9</a:t>
                      </a:r>
                      <a:endParaRPr lang="en-GB" sz="1600" b="0" dirty="0">
                        <a:solidFill>
                          <a:schemeClr val="tx1"/>
                        </a:solidFill>
                      </a:endParaRPr>
                    </a:p>
                  </a:txBody>
                  <a:tcPr/>
                </a:tc>
                <a:tc>
                  <a:txBody>
                    <a:bodyPr/>
                    <a:lstStyle/>
                    <a:p>
                      <a:r>
                        <a:rPr lang="en-GB" sz="1600" dirty="0"/>
                        <a:t>Reports on its progress towards clear and independently verified social responsibility and sustainability goals.</a:t>
                      </a:r>
                      <a:endParaRPr lang="lt-LT" sz="1600" dirty="0"/>
                    </a:p>
                  </a:txBody>
                  <a:tcPr/>
                </a:tc>
                <a:extLst>
                  <a:ext uri="{0D108BD9-81ED-4DB2-BD59-A6C34878D82A}">
                    <a16:rowId xmlns:a16="http://schemas.microsoft.com/office/drawing/2014/main" val="3965628611"/>
                  </a:ext>
                </a:extLst>
              </a:tr>
              <a:tr h="605141">
                <a:tc>
                  <a:txBody>
                    <a:bodyPr/>
                    <a:lstStyle/>
                    <a:p>
                      <a:r>
                        <a:rPr lang="en-GB" sz="1600" dirty="0"/>
                        <a:t>2.10</a:t>
                      </a:r>
                      <a:endParaRPr lang="en-GB" sz="1600" b="0" dirty="0">
                        <a:solidFill>
                          <a:schemeClr val="tx1"/>
                        </a:solidFill>
                      </a:endParaRPr>
                    </a:p>
                  </a:txBody>
                  <a:tcPr/>
                </a:tc>
                <a:tc>
                  <a:txBody>
                    <a:bodyPr/>
                    <a:lstStyle/>
                    <a:p>
                      <a:r>
                        <a:rPr lang="en-GB" sz="1600" dirty="0"/>
                        <a:t>Publishes the outcomes of internal and external reviews, complaints, academic appeals and the source and use of all funding.</a:t>
                      </a:r>
                      <a:endParaRPr lang="lt-LT" sz="1600" dirty="0"/>
                    </a:p>
                  </a:txBody>
                  <a:tcPr/>
                </a:tc>
                <a:extLst>
                  <a:ext uri="{0D108BD9-81ED-4DB2-BD59-A6C34878D82A}">
                    <a16:rowId xmlns:a16="http://schemas.microsoft.com/office/drawing/2014/main" val="3463883081"/>
                  </a:ext>
                </a:extLst>
              </a:tr>
            </a:tbl>
          </a:graphicData>
        </a:graphic>
      </p:graphicFrame>
    </p:spTree>
    <p:extLst>
      <p:ext uri="{BB962C8B-B14F-4D97-AF65-F5344CB8AC3E}">
        <p14:creationId xmlns:p14="http://schemas.microsoft.com/office/powerpoint/2010/main" val="410540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Video </a:t>
            </a:r>
            <a:r>
              <a:rPr lang="lt-LT" dirty="0" err="1"/>
              <a:t>Example</a:t>
            </a:r>
            <a:r>
              <a:rPr lang="lt-LT" dirty="0"/>
              <a:t> </a:t>
            </a:r>
            <a:r>
              <a:rPr lang="en-US" dirty="0"/>
              <a:t>2</a:t>
            </a:r>
            <a:endParaRPr lang="lt-LT" dirty="0"/>
          </a:p>
        </p:txBody>
      </p:sp>
      <p:sp>
        <p:nvSpPr>
          <p:cNvPr id="3" name="Subtitle 2"/>
          <p:cNvSpPr>
            <a:spLocks noGrp="1"/>
          </p:cNvSpPr>
          <p:nvPr>
            <p:ph type="subTitle" idx="1"/>
          </p:nvPr>
        </p:nvSpPr>
        <p:spPr>
          <a:xfrm>
            <a:off x="539552" y="1772816"/>
            <a:ext cx="7992888" cy="994768"/>
          </a:xfrm>
        </p:spPr>
        <p:txBody>
          <a:bodyPr/>
          <a:lstStyle/>
          <a:p>
            <a:r>
              <a:rPr lang="en-US" dirty="0">
                <a:hlinkClick r:id="rId3"/>
              </a:rPr>
              <a:t>An example about how recycling works at the University of Edinburgh.</a:t>
            </a:r>
            <a:endParaRPr lang="en-US" dirty="0"/>
          </a:p>
          <a:p>
            <a:endParaRPr lang="lt-LT"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2683763"/>
            <a:ext cx="3572256" cy="2729427"/>
          </a:xfrm>
          <a:prstGeom prst="rect">
            <a:avLst/>
          </a:prstGeom>
        </p:spPr>
      </p:pic>
    </p:spTree>
    <p:extLst>
      <p:ext uri="{BB962C8B-B14F-4D97-AF65-F5344CB8AC3E}">
        <p14:creationId xmlns:p14="http://schemas.microsoft.com/office/powerpoint/2010/main" val="39924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3: </a:t>
            </a:r>
            <a:r>
              <a:rPr lang="en-GB" sz="1800" dirty="0">
                <a:solidFill>
                  <a:srgbClr val="84B400"/>
                </a:solidFill>
              </a:rPr>
              <a:t>Environmental and societal sustainability</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2048037210"/>
              </p:ext>
            </p:extLst>
          </p:nvPr>
        </p:nvGraphicFramePr>
        <p:xfrm>
          <a:off x="279400" y="1536701"/>
          <a:ext cx="8407400" cy="3461343"/>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909486265"/>
                    </a:ext>
                  </a:extLst>
                </a:gridCol>
                <a:gridCol w="7645400">
                  <a:extLst>
                    <a:ext uri="{9D8B030D-6E8A-4147-A177-3AD203B41FA5}">
                      <a16:colId xmlns:a16="http://schemas.microsoft.com/office/drawing/2014/main" val="2781302655"/>
                    </a:ext>
                  </a:extLst>
                </a:gridCol>
              </a:tblGrid>
              <a:tr h="605141">
                <a:tc>
                  <a:txBody>
                    <a:bodyPr/>
                    <a:lstStyle/>
                    <a:p>
                      <a:r>
                        <a:rPr lang="en-GB" sz="1600" dirty="0"/>
                        <a:t>3.1</a:t>
                      </a:r>
                      <a:endParaRPr lang="en-GB" sz="1600" b="0" dirty="0">
                        <a:solidFill>
                          <a:schemeClr val="tx1"/>
                        </a:solidFill>
                      </a:endParaRPr>
                    </a:p>
                  </a:txBody>
                  <a:tcPr/>
                </a:tc>
                <a:tc>
                  <a:txBody>
                    <a:bodyPr/>
                    <a:lstStyle/>
                    <a:p>
                      <a:r>
                        <a:rPr lang="en-GB" sz="1600" dirty="0"/>
                        <a:t>Ensures its policies and practices minimise any negative impact on the environment caused by its activities or supply chain.</a:t>
                      </a:r>
                      <a:endParaRPr lang="lt-LT" sz="1600" dirty="0"/>
                    </a:p>
                  </a:txBody>
                  <a:tcPr/>
                </a:tc>
                <a:extLst>
                  <a:ext uri="{0D108BD9-81ED-4DB2-BD59-A6C34878D82A}">
                    <a16:rowId xmlns:a16="http://schemas.microsoft.com/office/drawing/2014/main" val="888752090"/>
                  </a:ext>
                </a:extLst>
              </a:tr>
              <a:tr h="605141">
                <a:tc>
                  <a:txBody>
                    <a:bodyPr/>
                    <a:lstStyle/>
                    <a:p>
                      <a:r>
                        <a:rPr lang="en-US" sz="1600" b="0" dirty="0">
                          <a:solidFill>
                            <a:schemeClr val="tx1"/>
                          </a:solidFill>
                        </a:rPr>
                        <a:t>3</a:t>
                      </a:r>
                      <a:r>
                        <a:rPr lang="en-GB" sz="1600" b="0" dirty="0">
                          <a:solidFill>
                            <a:schemeClr val="tx1"/>
                          </a:solidFill>
                        </a:rPr>
                        <a:t>.2</a:t>
                      </a:r>
                    </a:p>
                  </a:txBody>
                  <a:tcPr/>
                </a:tc>
                <a:tc>
                  <a:txBody>
                    <a:bodyPr/>
                    <a:lstStyle/>
                    <a:p>
                      <a:r>
                        <a:rPr lang="en-GB" sz="1600" dirty="0"/>
                        <a:t>Promotes sustainable development.</a:t>
                      </a:r>
                      <a:endParaRPr lang="lt-LT" sz="1600" dirty="0"/>
                    </a:p>
                  </a:txBody>
                  <a:tcPr/>
                </a:tc>
                <a:extLst>
                  <a:ext uri="{0D108BD9-81ED-4DB2-BD59-A6C34878D82A}">
                    <a16:rowId xmlns:a16="http://schemas.microsoft.com/office/drawing/2014/main" val="4085536365"/>
                  </a:ext>
                </a:extLst>
              </a:tr>
              <a:tr h="605141">
                <a:tc>
                  <a:txBody>
                    <a:bodyPr/>
                    <a:lstStyle/>
                    <a:p>
                      <a:r>
                        <a:rPr lang="en-GB" sz="1600" dirty="0"/>
                        <a:t>3.3</a:t>
                      </a:r>
                      <a:endParaRPr lang="en-GB" sz="1600" b="0" dirty="0">
                        <a:solidFill>
                          <a:schemeClr val="tx1"/>
                        </a:solidFill>
                      </a:endParaRPr>
                    </a:p>
                  </a:txBody>
                  <a:tcPr/>
                </a:tc>
                <a:tc>
                  <a:txBody>
                    <a:bodyPr/>
                    <a:lstStyle/>
                    <a:p>
                      <a:r>
                        <a:rPr lang="en-GB" sz="1600" dirty="0"/>
                        <a:t>Delivers a continuous improvement programme that works towards cleaner, sustainable, eco-efficient, resource efficient, zero waste and ethical operations including procurement.</a:t>
                      </a:r>
                      <a:endParaRPr lang="lt-LT" sz="1600" dirty="0"/>
                    </a:p>
                  </a:txBody>
                  <a:tcPr/>
                </a:tc>
                <a:extLst>
                  <a:ext uri="{0D108BD9-81ED-4DB2-BD59-A6C34878D82A}">
                    <a16:rowId xmlns:a16="http://schemas.microsoft.com/office/drawing/2014/main" val="2851958294"/>
                  </a:ext>
                </a:extLst>
              </a:tr>
              <a:tr h="605141">
                <a:tc>
                  <a:txBody>
                    <a:bodyPr/>
                    <a:lstStyle/>
                    <a:p>
                      <a:r>
                        <a:rPr lang="en-GB" sz="1600" dirty="0"/>
                        <a:t>3.4</a:t>
                      </a:r>
                      <a:endParaRPr lang="en-GB" sz="1600" b="0" dirty="0">
                        <a:solidFill>
                          <a:schemeClr val="tx1"/>
                        </a:solidFill>
                      </a:endParaRPr>
                    </a:p>
                  </a:txBody>
                  <a:tcPr/>
                </a:tc>
                <a:tc>
                  <a:txBody>
                    <a:bodyPr/>
                    <a:lstStyle/>
                    <a:p>
                      <a:r>
                        <a:rPr lang="en-GB" sz="1600" dirty="0"/>
                        <a:t>Publishes regular environmental sustainability reports, incorporating risk and action assessments</a:t>
                      </a:r>
                      <a:endParaRPr lang="lt-LT" sz="1600" dirty="0"/>
                    </a:p>
                    <a:p>
                      <a:r>
                        <a:rPr lang="en-GB" sz="1600" dirty="0"/>
                        <a:t>covering environmental, societal and supply chain risks.</a:t>
                      </a:r>
                      <a:endParaRPr lang="lt-LT" sz="1600" dirty="0"/>
                    </a:p>
                  </a:txBody>
                  <a:tcPr/>
                </a:tc>
                <a:extLst>
                  <a:ext uri="{0D108BD9-81ED-4DB2-BD59-A6C34878D82A}">
                    <a16:rowId xmlns:a16="http://schemas.microsoft.com/office/drawing/2014/main" val="3965628611"/>
                  </a:ext>
                </a:extLst>
              </a:tr>
              <a:tr h="605141">
                <a:tc>
                  <a:txBody>
                    <a:bodyPr/>
                    <a:lstStyle/>
                    <a:p>
                      <a:r>
                        <a:rPr lang="en-GB" sz="1600" dirty="0"/>
                        <a:t>3.5</a:t>
                      </a:r>
                      <a:endParaRPr lang="en-GB" sz="1600" b="0" dirty="0">
                        <a:solidFill>
                          <a:schemeClr val="tx1"/>
                        </a:solidFill>
                      </a:endParaRPr>
                    </a:p>
                  </a:txBody>
                  <a:tcPr/>
                </a:tc>
                <a:tc>
                  <a:txBody>
                    <a:bodyPr/>
                    <a:lstStyle/>
                    <a:p>
                      <a:r>
                        <a:rPr lang="en-GB" sz="1600" dirty="0"/>
                        <a:t>Encourages the use of environmentally friendly technologies, and of energy efficient, reusable and biodegradable materials.</a:t>
                      </a:r>
                      <a:endParaRPr lang="lt-LT" sz="1600" dirty="0"/>
                    </a:p>
                  </a:txBody>
                  <a:tcPr/>
                </a:tc>
                <a:extLst>
                  <a:ext uri="{0D108BD9-81ED-4DB2-BD59-A6C34878D82A}">
                    <a16:rowId xmlns:a16="http://schemas.microsoft.com/office/drawing/2014/main" val="3463883081"/>
                  </a:ext>
                </a:extLst>
              </a:tr>
            </a:tbl>
          </a:graphicData>
        </a:graphic>
      </p:graphicFrame>
    </p:spTree>
    <p:extLst>
      <p:ext uri="{BB962C8B-B14F-4D97-AF65-F5344CB8AC3E}">
        <p14:creationId xmlns:p14="http://schemas.microsoft.com/office/powerpoint/2010/main" val="240207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475656" y="2003612"/>
            <a:ext cx="5688632" cy="1008111"/>
          </a:xfrm>
        </p:spPr>
        <p:txBody>
          <a:bodyPr anchor="ctr"/>
          <a:lstStyle/>
          <a:p>
            <a:pPr algn="ctr"/>
            <a:r>
              <a:rPr lang="en-US" dirty="0">
                <a:solidFill>
                  <a:schemeClr val="bg1"/>
                </a:solidFill>
              </a:rPr>
              <a:t>Welcome and recap</a:t>
            </a:r>
          </a:p>
        </p:txBody>
      </p:sp>
    </p:spTree>
    <p:extLst>
      <p:ext uri="{BB962C8B-B14F-4D97-AF65-F5344CB8AC3E}">
        <p14:creationId xmlns:p14="http://schemas.microsoft.com/office/powerpoint/2010/main" val="3755721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3: </a:t>
            </a:r>
            <a:r>
              <a:rPr lang="en-GB" sz="1800" dirty="0">
                <a:solidFill>
                  <a:srgbClr val="84B400"/>
                </a:solidFill>
              </a:rPr>
              <a:t>Environmental and societal sustainability</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3531277560"/>
              </p:ext>
            </p:extLst>
          </p:nvPr>
        </p:nvGraphicFramePr>
        <p:xfrm>
          <a:off x="279400" y="1536701"/>
          <a:ext cx="8407400" cy="295656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909486265"/>
                    </a:ext>
                  </a:extLst>
                </a:gridCol>
                <a:gridCol w="7645400">
                  <a:extLst>
                    <a:ext uri="{9D8B030D-6E8A-4147-A177-3AD203B41FA5}">
                      <a16:colId xmlns:a16="http://schemas.microsoft.com/office/drawing/2014/main" val="2781302655"/>
                    </a:ext>
                  </a:extLst>
                </a:gridCol>
              </a:tblGrid>
              <a:tr h="605141">
                <a:tc>
                  <a:txBody>
                    <a:bodyPr/>
                    <a:lstStyle/>
                    <a:p>
                      <a:r>
                        <a:rPr lang="en-GB" sz="1600" dirty="0"/>
                        <a:t>3.6</a:t>
                      </a:r>
                      <a:endParaRPr lang="en-GB" sz="1600" b="0" dirty="0">
                        <a:solidFill>
                          <a:schemeClr val="tx1"/>
                        </a:solidFill>
                      </a:endParaRPr>
                    </a:p>
                  </a:txBody>
                  <a:tcPr/>
                </a:tc>
                <a:tc>
                  <a:txBody>
                    <a:bodyPr/>
                    <a:lstStyle/>
                    <a:p>
                      <a:r>
                        <a:rPr lang="en-GB" sz="1600" dirty="0"/>
                        <a:t>Practices socially responsible and sustainable procurement, publishes a code of ethical behaviour for procurement decision-making that includes workers’ rights and fair trade principles and promotes social responsibility and sustainability wherever it has influence over the supply chain.</a:t>
                      </a:r>
                      <a:endParaRPr lang="lt-LT" sz="1600" dirty="0"/>
                    </a:p>
                  </a:txBody>
                  <a:tcPr/>
                </a:tc>
                <a:extLst>
                  <a:ext uri="{0D108BD9-81ED-4DB2-BD59-A6C34878D82A}">
                    <a16:rowId xmlns:a16="http://schemas.microsoft.com/office/drawing/2014/main" val="888752090"/>
                  </a:ext>
                </a:extLst>
              </a:tr>
              <a:tr h="605141">
                <a:tc>
                  <a:txBody>
                    <a:bodyPr/>
                    <a:lstStyle/>
                    <a:p>
                      <a:r>
                        <a:rPr lang="en-US" sz="1600" b="0" dirty="0">
                          <a:solidFill>
                            <a:schemeClr val="tx1"/>
                          </a:solidFill>
                        </a:rPr>
                        <a:t>3</a:t>
                      </a:r>
                      <a:r>
                        <a:rPr lang="en-GB" sz="1600" b="0" dirty="0">
                          <a:solidFill>
                            <a:schemeClr val="tx1"/>
                          </a:solidFill>
                        </a:rPr>
                        <a:t>.7</a:t>
                      </a:r>
                    </a:p>
                  </a:txBody>
                  <a:tcPr/>
                </a:tc>
                <a:tc>
                  <a:txBody>
                    <a:bodyPr/>
                    <a:lstStyle/>
                    <a:p>
                      <a:r>
                        <a:rPr lang="en-GB" sz="1600" dirty="0"/>
                        <a:t>Ensures respect for and compliance with internationally proclaimed human rights, the rule of law and national and International anticorruption requirements.</a:t>
                      </a:r>
                      <a:endParaRPr lang="lt-LT" sz="1600" dirty="0"/>
                    </a:p>
                  </a:txBody>
                  <a:tcPr/>
                </a:tc>
                <a:extLst>
                  <a:ext uri="{0D108BD9-81ED-4DB2-BD59-A6C34878D82A}">
                    <a16:rowId xmlns:a16="http://schemas.microsoft.com/office/drawing/2014/main" val="4085536365"/>
                  </a:ext>
                </a:extLst>
              </a:tr>
              <a:tr h="605141">
                <a:tc>
                  <a:txBody>
                    <a:bodyPr/>
                    <a:lstStyle/>
                    <a:p>
                      <a:r>
                        <a:rPr lang="en-GB" sz="1600" dirty="0"/>
                        <a:t>3.8</a:t>
                      </a:r>
                      <a:endParaRPr lang="en-GB" sz="1600" b="0" dirty="0">
                        <a:solidFill>
                          <a:schemeClr val="tx1"/>
                        </a:solidFill>
                      </a:endParaRPr>
                    </a:p>
                  </a:txBody>
                  <a:tcPr/>
                </a:tc>
                <a:tc>
                  <a:txBody>
                    <a:bodyPr/>
                    <a:lstStyle/>
                    <a:p>
                      <a:r>
                        <a:rPr lang="en-GB" sz="1600" dirty="0"/>
                        <a:t>Ensures that all its International activities promote human and societal development and, where possible, help address the issues of poverty, quality of life, advance peace and promote conflict resolution.</a:t>
                      </a:r>
                      <a:endParaRPr lang="lt-LT" sz="1600" dirty="0"/>
                    </a:p>
                  </a:txBody>
                  <a:tcPr/>
                </a:tc>
                <a:extLst>
                  <a:ext uri="{0D108BD9-81ED-4DB2-BD59-A6C34878D82A}">
                    <a16:rowId xmlns:a16="http://schemas.microsoft.com/office/drawing/2014/main" val="2851958294"/>
                  </a:ext>
                </a:extLst>
              </a:tr>
            </a:tbl>
          </a:graphicData>
        </a:graphic>
      </p:graphicFrame>
    </p:spTree>
    <p:extLst>
      <p:ext uri="{BB962C8B-B14F-4D97-AF65-F5344CB8AC3E}">
        <p14:creationId xmlns:p14="http://schemas.microsoft.com/office/powerpoint/2010/main" val="44621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Video Example 3</a:t>
            </a:r>
            <a:endParaRPr lang="lt-LT" dirty="0"/>
          </a:p>
        </p:txBody>
      </p:sp>
      <p:sp>
        <p:nvSpPr>
          <p:cNvPr id="3" name="Subtitle 2"/>
          <p:cNvSpPr>
            <a:spLocks noGrp="1"/>
          </p:cNvSpPr>
          <p:nvPr>
            <p:ph type="subTitle" idx="1"/>
          </p:nvPr>
        </p:nvSpPr>
        <p:spPr>
          <a:xfrm>
            <a:off x="539552" y="1772816"/>
            <a:ext cx="7992888" cy="2518768"/>
          </a:xfrm>
        </p:spPr>
        <p:txBody>
          <a:bodyPr/>
          <a:lstStyle/>
          <a:p>
            <a:r>
              <a:rPr lang="en-US" dirty="0">
                <a:hlinkClick r:id="rId3"/>
              </a:rPr>
              <a:t>An example about environmental sustainability at the University of Surrey.</a:t>
            </a:r>
            <a:endParaRPr lang="lt-LT"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815" y="3032200"/>
            <a:ext cx="5196501" cy="2923032"/>
          </a:xfrm>
          <a:prstGeom prst="rect">
            <a:avLst/>
          </a:prstGeom>
        </p:spPr>
      </p:pic>
    </p:spTree>
    <p:extLst>
      <p:ext uri="{BB962C8B-B14F-4D97-AF65-F5344CB8AC3E}">
        <p14:creationId xmlns:p14="http://schemas.microsoft.com/office/powerpoint/2010/main" val="144693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4: </a:t>
            </a:r>
            <a:r>
              <a:rPr lang="en-GB" sz="1800" dirty="0">
                <a:solidFill>
                  <a:srgbClr val="84B400"/>
                </a:solidFill>
              </a:rPr>
              <a:t>Fair practices</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2134814602"/>
              </p:ext>
            </p:extLst>
          </p:nvPr>
        </p:nvGraphicFramePr>
        <p:xfrm>
          <a:off x="367347" y="1467499"/>
          <a:ext cx="8231505" cy="3923002"/>
        </p:xfrm>
        <a:graphic>
          <a:graphicData uri="http://schemas.openxmlformats.org/drawingml/2006/table">
            <a:tbl>
              <a:tblPr firstRow="1" bandRow="1">
                <a:tableStyleId>{5940675A-B579-460E-94D1-54222C63F5DA}</a:tableStyleId>
              </a:tblPr>
              <a:tblGrid>
                <a:gridCol w="586105">
                  <a:extLst>
                    <a:ext uri="{9D8B030D-6E8A-4147-A177-3AD203B41FA5}">
                      <a16:colId xmlns:a16="http://schemas.microsoft.com/office/drawing/2014/main" val="2909486265"/>
                    </a:ext>
                  </a:extLst>
                </a:gridCol>
                <a:gridCol w="7645400">
                  <a:extLst>
                    <a:ext uri="{9D8B030D-6E8A-4147-A177-3AD203B41FA5}">
                      <a16:colId xmlns:a16="http://schemas.microsoft.com/office/drawing/2014/main" val="2781302655"/>
                    </a:ext>
                  </a:extLst>
                </a:gridCol>
              </a:tblGrid>
              <a:tr h="605141">
                <a:tc>
                  <a:txBody>
                    <a:bodyPr/>
                    <a:lstStyle/>
                    <a:p>
                      <a:r>
                        <a:rPr lang="en-GB" sz="1600" dirty="0"/>
                        <a:t>4.1</a:t>
                      </a:r>
                      <a:endParaRPr lang="en-GB" sz="1600" b="0" dirty="0">
                        <a:solidFill>
                          <a:schemeClr val="tx1"/>
                        </a:solidFill>
                      </a:endParaRPr>
                    </a:p>
                  </a:txBody>
                  <a:tcPr/>
                </a:tc>
                <a:tc>
                  <a:txBody>
                    <a:bodyPr/>
                    <a:lstStyle/>
                    <a:p>
                      <a:r>
                        <a:rPr lang="en-GB" sz="1600" dirty="0"/>
                        <a:t>Promotes and celebrates pluralism and diversity, and ensures equality regardless of age, culture, ethnicity, gender or sexuality.</a:t>
                      </a:r>
                      <a:endParaRPr lang="lt-LT" sz="1600" dirty="0"/>
                    </a:p>
                  </a:txBody>
                  <a:tcPr/>
                </a:tc>
                <a:extLst>
                  <a:ext uri="{0D108BD9-81ED-4DB2-BD59-A6C34878D82A}">
                    <a16:rowId xmlns:a16="http://schemas.microsoft.com/office/drawing/2014/main" val="888752090"/>
                  </a:ext>
                </a:extLst>
              </a:tr>
              <a:tr h="605141">
                <a:tc>
                  <a:txBody>
                    <a:bodyPr/>
                    <a:lstStyle/>
                    <a:p>
                      <a:r>
                        <a:rPr lang="en-US" sz="1600" b="0" dirty="0">
                          <a:solidFill>
                            <a:schemeClr val="tx1"/>
                          </a:solidFill>
                        </a:rPr>
                        <a:t>4</a:t>
                      </a:r>
                      <a:r>
                        <a:rPr lang="en-GB" sz="1600" b="0" dirty="0">
                          <a:solidFill>
                            <a:schemeClr val="tx1"/>
                          </a:solidFill>
                        </a:rPr>
                        <a:t>.2</a:t>
                      </a:r>
                    </a:p>
                  </a:txBody>
                  <a:tcPr/>
                </a:tc>
                <a:tc>
                  <a:txBody>
                    <a:bodyPr/>
                    <a:lstStyle/>
                    <a:p>
                      <a:r>
                        <a:rPr lang="en-GB" sz="1600" dirty="0"/>
                        <a:t>Practices open, transparent, fair and equitable recruitment and promotion of staff, using affirmative action where appropriate, providing comprehensive staff development that incorporates social responsibility.</a:t>
                      </a:r>
                      <a:endParaRPr lang="lt-LT" sz="1600" dirty="0"/>
                    </a:p>
                  </a:txBody>
                  <a:tcPr/>
                </a:tc>
                <a:extLst>
                  <a:ext uri="{0D108BD9-81ED-4DB2-BD59-A6C34878D82A}">
                    <a16:rowId xmlns:a16="http://schemas.microsoft.com/office/drawing/2014/main" val="4085536365"/>
                  </a:ext>
                </a:extLst>
              </a:tr>
              <a:tr h="605141">
                <a:tc>
                  <a:txBody>
                    <a:bodyPr/>
                    <a:lstStyle/>
                    <a:p>
                      <a:r>
                        <a:rPr lang="en-GB" sz="1600" dirty="0"/>
                        <a:t>4.3</a:t>
                      </a:r>
                      <a:endParaRPr lang="en-GB" sz="1600" b="0" dirty="0">
                        <a:solidFill>
                          <a:schemeClr val="tx1"/>
                        </a:solidFill>
                      </a:endParaRPr>
                    </a:p>
                  </a:txBody>
                  <a:tcPr/>
                </a:tc>
                <a:tc>
                  <a:txBody>
                    <a:bodyPr/>
                    <a:lstStyle/>
                    <a:p>
                      <a:r>
                        <a:rPr lang="en-GB" sz="1600" dirty="0"/>
                        <a:t>Establishes through negotiation with staff unions comprehensive employee communication, consultation and negotiation protocols and implements these.</a:t>
                      </a:r>
                      <a:endParaRPr lang="lt-LT" sz="1600" dirty="0"/>
                    </a:p>
                  </a:txBody>
                  <a:tcPr/>
                </a:tc>
                <a:extLst>
                  <a:ext uri="{0D108BD9-81ED-4DB2-BD59-A6C34878D82A}">
                    <a16:rowId xmlns:a16="http://schemas.microsoft.com/office/drawing/2014/main" val="2851958294"/>
                  </a:ext>
                </a:extLst>
              </a:tr>
              <a:tr h="605141">
                <a:tc>
                  <a:txBody>
                    <a:bodyPr/>
                    <a:lstStyle/>
                    <a:p>
                      <a:r>
                        <a:rPr lang="en-GB" sz="1600" dirty="0"/>
                        <a:t>4.4</a:t>
                      </a:r>
                      <a:endParaRPr lang="en-GB" sz="1600" b="0" dirty="0">
                        <a:solidFill>
                          <a:schemeClr val="tx1"/>
                        </a:solidFill>
                      </a:endParaRPr>
                    </a:p>
                  </a:txBody>
                  <a:tcPr/>
                </a:tc>
                <a:tc>
                  <a:txBody>
                    <a:bodyPr/>
                    <a:lstStyle/>
                    <a:p>
                      <a:r>
                        <a:rPr lang="en-GB" sz="1600" dirty="0"/>
                        <a:t>Promotes the health, safety, physical social and mental well-being of staff and students beyond minimum legal requirements.</a:t>
                      </a:r>
                      <a:endParaRPr lang="lt-LT" sz="1600" dirty="0"/>
                    </a:p>
                  </a:txBody>
                  <a:tcPr/>
                </a:tc>
                <a:extLst>
                  <a:ext uri="{0D108BD9-81ED-4DB2-BD59-A6C34878D82A}">
                    <a16:rowId xmlns:a16="http://schemas.microsoft.com/office/drawing/2014/main" val="3965628611"/>
                  </a:ext>
                </a:extLst>
              </a:tr>
              <a:tr h="605141">
                <a:tc>
                  <a:txBody>
                    <a:bodyPr/>
                    <a:lstStyle/>
                    <a:p>
                      <a:r>
                        <a:rPr lang="en-GB" sz="1600" dirty="0"/>
                        <a:t>4.5</a:t>
                      </a:r>
                      <a:endParaRPr lang="en-GB" sz="1600" b="0" dirty="0">
                        <a:solidFill>
                          <a:schemeClr val="tx1"/>
                        </a:solidFill>
                      </a:endParaRPr>
                    </a:p>
                  </a:txBody>
                  <a:tcPr/>
                </a:tc>
                <a:tc>
                  <a:txBody>
                    <a:bodyPr/>
                    <a:lstStyle/>
                    <a:p>
                      <a:r>
                        <a:rPr lang="en-GB" sz="1600" dirty="0"/>
                        <a:t>Promotes equality of opportunity, guarantees equal, fair and just pay and equitable conditions, and pro-actively works to avoid inequality through flexible working and career development and progression opportunities.</a:t>
                      </a:r>
                      <a:endParaRPr lang="lt-LT" sz="1600" dirty="0"/>
                    </a:p>
                  </a:txBody>
                  <a:tcPr/>
                </a:tc>
                <a:extLst>
                  <a:ext uri="{0D108BD9-81ED-4DB2-BD59-A6C34878D82A}">
                    <a16:rowId xmlns:a16="http://schemas.microsoft.com/office/drawing/2014/main" val="3463883081"/>
                  </a:ext>
                </a:extLst>
              </a:tr>
            </a:tbl>
          </a:graphicData>
        </a:graphic>
      </p:graphicFrame>
    </p:spTree>
    <p:extLst>
      <p:ext uri="{BB962C8B-B14F-4D97-AF65-F5344CB8AC3E}">
        <p14:creationId xmlns:p14="http://schemas.microsoft.com/office/powerpoint/2010/main" val="993241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950" y="353865"/>
            <a:ext cx="7988300" cy="1008111"/>
          </a:xfrm>
        </p:spPr>
        <p:txBody>
          <a:bodyPr anchor="ctr"/>
          <a:lstStyle/>
          <a:p>
            <a:r>
              <a:rPr lang="en-US" dirty="0">
                <a:solidFill>
                  <a:srgbClr val="84B400"/>
                </a:solidFill>
              </a:rPr>
              <a:t>World café exercise: Handout</a:t>
            </a:r>
            <a:br>
              <a:rPr lang="en-US" dirty="0">
                <a:solidFill>
                  <a:srgbClr val="84B400"/>
                </a:solidFill>
              </a:rPr>
            </a:br>
            <a:r>
              <a:rPr lang="en-US" sz="1800" dirty="0">
                <a:solidFill>
                  <a:srgbClr val="84B400"/>
                </a:solidFill>
              </a:rPr>
              <a:t>Benchmark Standard 4: </a:t>
            </a:r>
            <a:r>
              <a:rPr lang="en-GB" sz="1800" dirty="0">
                <a:solidFill>
                  <a:srgbClr val="84B400"/>
                </a:solidFill>
              </a:rPr>
              <a:t>Fair practices</a:t>
            </a:r>
            <a:endParaRPr lang="lt-LT" sz="2400" dirty="0">
              <a:solidFill>
                <a:srgbClr val="84B400"/>
              </a:solidFill>
            </a:endParaRPr>
          </a:p>
        </p:txBody>
      </p:sp>
      <p:graphicFrame>
        <p:nvGraphicFramePr>
          <p:cNvPr id="4" name="Table 3">
            <a:extLst>
              <a:ext uri="{FF2B5EF4-FFF2-40B4-BE49-F238E27FC236}">
                <a16:creationId xmlns:a16="http://schemas.microsoft.com/office/drawing/2014/main" id="{395F2FC0-C4A2-44F5-B153-BBF43C972E70}"/>
              </a:ext>
            </a:extLst>
          </p:cNvPr>
          <p:cNvGraphicFramePr>
            <a:graphicFrameLocks noGrp="1"/>
          </p:cNvGraphicFramePr>
          <p:nvPr>
            <p:extLst>
              <p:ext uri="{D42A27DB-BD31-4B8C-83A1-F6EECF244321}">
                <p14:modId xmlns:p14="http://schemas.microsoft.com/office/powerpoint/2010/main" val="452607674"/>
              </p:ext>
            </p:extLst>
          </p:nvPr>
        </p:nvGraphicFramePr>
        <p:xfrm>
          <a:off x="317499" y="1467499"/>
          <a:ext cx="8420101" cy="3769304"/>
        </p:xfrm>
        <a:graphic>
          <a:graphicData uri="http://schemas.openxmlformats.org/drawingml/2006/table">
            <a:tbl>
              <a:tblPr firstRow="1" bandRow="1">
                <a:tableStyleId>{5940675A-B579-460E-94D1-54222C63F5DA}</a:tableStyleId>
              </a:tblPr>
              <a:tblGrid>
                <a:gridCol w="676505">
                  <a:extLst>
                    <a:ext uri="{9D8B030D-6E8A-4147-A177-3AD203B41FA5}">
                      <a16:colId xmlns:a16="http://schemas.microsoft.com/office/drawing/2014/main" val="2909486265"/>
                    </a:ext>
                  </a:extLst>
                </a:gridCol>
                <a:gridCol w="7743596">
                  <a:extLst>
                    <a:ext uri="{9D8B030D-6E8A-4147-A177-3AD203B41FA5}">
                      <a16:colId xmlns:a16="http://schemas.microsoft.com/office/drawing/2014/main" val="2781302655"/>
                    </a:ext>
                  </a:extLst>
                </a:gridCol>
              </a:tblGrid>
              <a:tr h="605141">
                <a:tc>
                  <a:txBody>
                    <a:bodyPr/>
                    <a:lstStyle/>
                    <a:p>
                      <a:r>
                        <a:rPr lang="en-GB" sz="1500" dirty="0"/>
                        <a:t>4.6</a:t>
                      </a:r>
                      <a:endParaRPr lang="en-GB" sz="1500" b="0" dirty="0">
                        <a:solidFill>
                          <a:schemeClr val="tx1"/>
                        </a:solidFill>
                      </a:endParaRPr>
                    </a:p>
                  </a:txBody>
                  <a:tcPr/>
                </a:tc>
                <a:tc>
                  <a:txBody>
                    <a:bodyPr/>
                    <a:lstStyle/>
                    <a:p>
                      <a:r>
                        <a:rPr lang="en-GB" sz="1500" dirty="0"/>
                        <a:t>Ensures that working conditions at least comply with relevant national laws, collective agreements and applicable International Labour Organisation standards and makes every effort to avoid casualisation of the workforce.</a:t>
                      </a:r>
                      <a:endParaRPr lang="lt-LT" sz="1500" dirty="0"/>
                    </a:p>
                  </a:txBody>
                  <a:tcPr/>
                </a:tc>
                <a:extLst>
                  <a:ext uri="{0D108BD9-81ED-4DB2-BD59-A6C34878D82A}">
                    <a16:rowId xmlns:a16="http://schemas.microsoft.com/office/drawing/2014/main" val="888752090"/>
                  </a:ext>
                </a:extLst>
              </a:tr>
              <a:tr h="399401">
                <a:tc>
                  <a:txBody>
                    <a:bodyPr/>
                    <a:lstStyle/>
                    <a:p>
                      <a:r>
                        <a:rPr lang="en-US" sz="1500" b="0" dirty="0">
                          <a:solidFill>
                            <a:schemeClr val="tx1"/>
                          </a:solidFill>
                        </a:rPr>
                        <a:t>4</a:t>
                      </a:r>
                      <a:r>
                        <a:rPr lang="en-GB" sz="1500" b="0" dirty="0">
                          <a:solidFill>
                            <a:schemeClr val="tx1"/>
                          </a:solidFill>
                        </a:rPr>
                        <a:t>.7</a:t>
                      </a:r>
                    </a:p>
                  </a:txBody>
                  <a:tcPr/>
                </a:tc>
                <a:tc>
                  <a:txBody>
                    <a:bodyPr/>
                    <a:lstStyle/>
                    <a:p>
                      <a:r>
                        <a:rPr lang="en-GB" sz="1500" dirty="0"/>
                        <a:t>Guarantees freedom of association and respects collective bargaining.</a:t>
                      </a:r>
                      <a:endParaRPr lang="lt-LT" sz="1500" dirty="0"/>
                    </a:p>
                  </a:txBody>
                  <a:tcPr/>
                </a:tc>
                <a:extLst>
                  <a:ext uri="{0D108BD9-81ED-4DB2-BD59-A6C34878D82A}">
                    <a16:rowId xmlns:a16="http://schemas.microsoft.com/office/drawing/2014/main" val="4085536365"/>
                  </a:ext>
                </a:extLst>
              </a:tr>
              <a:tr h="605141">
                <a:tc>
                  <a:txBody>
                    <a:bodyPr/>
                    <a:lstStyle/>
                    <a:p>
                      <a:r>
                        <a:rPr lang="en-GB" sz="1500" dirty="0"/>
                        <a:t>4.8</a:t>
                      </a:r>
                      <a:endParaRPr lang="en-GB" sz="1500" b="0" dirty="0">
                        <a:solidFill>
                          <a:schemeClr val="tx1"/>
                        </a:solidFill>
                      </a:endParaRPr>
                    </a:p>
                  </a:txBody>
                  <a:tcPr/>
                </a:tc>
                <a:tc>
                  <a:txBody>
                    <a:bodyPr/>
                    <a:lstStyle/>
                    <a:p>
                      <a:r>
                        <a:rPr lang="en-GB" sz="1500" dirty="0"/>
                        <a:t>Has transparent, fair and equitable complaints and disciplinary procedures and ensures that complaints and disciplinary matters are addressed swiftly and fairly.</a:t>
                      </a:r>
                      <a:endParaRPr lang="lt-LT" sz="1500" dirty="0"/>
                    </a:p>
                  </a:txBody>
                  <a:tcPr/>
                </a:tc>
                <a:extLst>
                  <a:ext uri="{0D108BD9-81ED-4DB2-BD59-A6C34878D82A}">
                    <a16:rowId xmlns:a16="http://schemas.microsoft.com/office/drawing/2014/main" val="2851958294"/>
                  </a:ext>
                </a:extLst>
              </a:tr>
              <a:tr h="605141">
                <a:tc>
                  <a:txBody>
                    <a:bodyPr/>
                    <a:lstStyle/>
                    <a:p>
                      <a:r>
                        <a:rPr lang="en-GB" sz="1500" dirty="0"/>
                        <a:t>4.9</a:t>
                      </a:r>
                      <a:endParaRPr lang="en-GB" sz="1500" b="0" dirty="0">
                        <a:solidFill>
                          <a:schemeClr val="tx1"/>
                        </a:solidFill>
                      </a:endParaRPr>
                    </a:p>
                  </a:txBody>
                  <a:tcPr/>
                </a:tc>
                <a:tc>
                  <a:txBody>
                    <a:bodyPr/>
                    <a:lstStyle/>
                    <a:p>
                      <a:r>
                        <a:rPr lang="en-GB" sz="1500" dirty="0"/>
                        <a:t>Publishes the possible sanctions for a proven breach of ethical or related requirements and protects whistle blowers.</a:t>
                      </a:r>
                      <a:endParaRPr lang="lt-LT" sz="1500" dirty="0"/>
                    </a:p>
                  </a:txBody>
                  <a:tcPr/>
                </a:tc>
                <a:extLst>
                  <a:ext uri="{0D108BD9-81ED-4DB2-BD59-A6C34878D82A}">
                    <a16:rowId xmlns:a16="http://schemas.microsoft.com/office/drawing/2014/main" val="3965628611"/>
                  </a:ext>
                </a:extLst>
              </a:tr>
              <a:tr h="605141">
                <a:tc>
                  <a:txBody>
                    <a:bodyPr/>
                    <a:lstStyle/>
                    <a:p>
                      <a:r>
                        <a:rPr lang="en-GB" sz="1500" dirty="0"/>
                        <a:t>4.10</a:t>
                      </a:r>
                      <a:endParaRPr lang="en-GB" sz="1500" b="0" dirty="0">
                        <a:solidFill>
                          <a:schemeClr val="tx1"/>
                        </a:solidFill>
                      </a:endParaRPr>
                    </a:p>
                  </a:txBody>
                  <a:tcPr/>
                </a:tc>
                <a:tc>
                  <a:txBody>
                    <a:bodyPr/>
                    <a:lstStyle/>
                    <a:p>
                      <a:r>
                        <a:rPr lang="en-GB" sz="1500" dirty="0"/>
                        <a:t>Provides professional support services to meet specific additional needs of students and staff as arising from a disability, for example.</a:t>
                      </a:r>
                      <a:endParaRPr lang="lt-LT" sz="1500" dirty="0"/>
                    </a:p>
                  </a:txBody>
                  <a:tcPr/>
                </a:tc>
                <a:extLst>
                  <a:ext uri="{0D108BD9-81ED-4DB2-BD59-A6C34878D82A}">
                    <a16:rowId xmlns:a16="http://schemas.microsoft.com/office/drawing/2014/main" val="3463883081"/>
                  </a:ext>
                </a:extLst>
              </a:tr>
              <a:tr h="605141">
                <a:tc>
                  <a:txBody>
                    <a:bodyPr/>
                    <a:lstStyle/>
                    <a:p>
                      <a:r>
                        <a:rPr lang="en-US" sz="1500" b="0" dirty="0">
                          <a:solidFill>
                            <a:schemeClr val="tx1"/>
                          </a:solidFill>
                        </a:rPr>
                        <a:t>4.11</a:t>
                      </a:r>
                      <a:endParaRPr lang="en-GB" sz="1500" b="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t>Communicates with suppliers about its procurement policy and uses research to inform</a:t>
                      </a:r>
                      <a:r>
                        <a:rPr lang="en-US" sz="1500" dirty="0"/>
                        <a:t> </a:t>
                      </a:r>
                      <a:r>
                        <a:rPr lang="en-GB" sz="1500" dirty="0"/>
                        <a:t>its procurement decisions.</a:t>
                      </a:r>
                      <a:endParaRPr lang="lt-LT" sz="1500" dirty="0"/>
                    </a:p>
                  </a:txBody>
                  <a:tcPr/>
                </a:tc>
                <a:extLst>
                  <a:ext uri="{0D108BD9-81ED-4DB2-BD59-A6C34878D82A}">
                    <a16:rowId xmlns:a16="http://schemas.microsoft.com/office/drawing/2014/main" val="4132523521"/>
                  </a:ext>
                </a:extLst>
              </a:tr>
            </a:tbl>
          </a:graphicData>
        </a:graphic>
      </p:graphicFrame>
    </p:spTree>
    <p:extLst>
      <p:ext uri="{BB962C8B-B14F-4D97-AF65-F5344CB8AC3E}">
        <p14:creationId xmlns:p14="http://schemas.microsoft.com/office/powerpoint/2010/main" val="301242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4</a:t>
            </a:r>
            <a:endParaRPr lang="lt-LT" dirty="0"/>
          </a:p>
        </p:txBody>
      </p:sp>
      <p:sp>
        <p:nvSpPr>
          <p:cNvPr id="3" name="Subtitle 2"/>
          <p:cNvSpPr>
            <a:spLocks noGrp="1"/>
          </p:cNvSpPr>
          <p:nvPr>
            <p:ph type="subTitle" idx="1"/>
          </p:nvPr>
        </p:nvSpPr>
        <p:spPr>
          <a:xfrm>
            <a:off x="539552" y="1772816"/>
            <a:ext cx="7992888" cy="3744416"/>
          </a:xfrm>
        </p:spPr>
        <p:txBody>
          <a:bodyPr/>
          <a:lstStyle/>
          <a:p>
            <a:r>
              <a:rPr lang="lt-LT" dirty="0" err="1">
                <a:hlinkClick r:id="rId3"/>
              </a:rPr>
              <a:t>An</a:t>
            </a:r>
            <a:r>
              <a:rPr lang="lt-LT" dirty="0">
                <a:hlinkClick r:id="rId3"/>
              </a:rPr>
              <a:t> </a:t>
            </a:r>
            <a:r>
              <a:rPr lang="lt-LT" dirty="0" err="1">
                <a:hlinkClick r:id="rId3"/>
              </a:rPr>
              <a:t>example</a:t>
            </a:r>
            <a:r>
              <a:rPr lang="lt-LT" dirty="0">
                <a:hlinkClick r:id="rId3"/>
              </a:rPr>
              <a:t> </a:t>
            </a:r>
            <a:r>
              <a:rPr lang="lt-LT" dirty="0" err="1">
                <a:hlinkClick r:id="rId3"/>
              </a:rPr>
              <a:t>of</a:t>
            </a:r>
            <a:r>
              <a:rPr lang="lt-LT" dirty="0">
                <a:hlinkClick r:id="rId3"/>
              </a:rPr>
              <a:t> </a:t>
            </a:r>
            <a:r>
              <a:rPr lang="lt-LT" dirty="0" err="1">
                <a:hlinkClick r:id="rId3"/>
              </a:rPr>
              <a:t>fair</a:t>
            </a:r>
            <a:r>
              <a:rPr lang="lt-LT" dirty="0">
                <a:hlinkClick r:id="rId3"/>
              </a:rPr>
              <a:t> </a:t>
            </a:r>
            <a:r>
              <a:rPr lang="lt-LT" dirty="0" err="1">
                <a:hlinkClick r:id="rId3"/>
              </a:rPr>
              <a:t>trade</a:t>
            </a:r>
            <a:r>
              <a:rPr lang="lt-LT" dirty="0">
                <a:hlinkClick r:id="rId3"/>
              </a:rPr>
              <a:t> at </a:t>
            </a:r>
            <a:r>
              <a:rPr lang="lt-LT" dirty="0" err="1">
                <a:hlinkClick r:id="rId3"/>
              </a:rPr>
              <a:t>the</a:t>
            </a:r>
            <a:r>
              <a:rPr lang="lt-LT" dirty="0">
                <a:hlinkClick r:id="rId3"/>
              </a:rPr>
              <a:t> University </a:t>
            </a:r>
            <a:r>
              <a:rPr lang="lt-LT" dirty="0" err="1">
                <a:hlinkClick r:id="rId3"/>
              </a:rPr>
              <a:t>of</a:t>
            </a:r>
            <a:r>
              <a:rPr lang="lt-LT" dirty="0">
                <a:hlinkClick r:id="rId3"/>
              </a:rPr>
              <a:t> </a:t>
            </a:r>
            <a:r>
              <a:rPr lang="lt-LT" dirty="0" err="1">
                <a:hlinkClick r:id="rId3"/>
              </a:rPr>
              <a:t>Edinburgh</a:t>
            </a:r>
            <a:r>
              <a:rPr lang="en-US" dirty="0">
                <a:hlinkClick r:id="rId3"/>
              </a:rPr>
              <a:t>.</a:t>
            </a:r>
            <a:endParaRPr lang="lt-LT" dirty="0"/>
          </a:p>
          <a:p>
            <a:endParaRPr lang="lt-LT" dirty="0"/>
          </a:p>
        </p:txBody>
      </p:sp>
      <p:sp>
        <p:nvSpPr>
          <p:cNvPr id="5" name="Rectangle 4"/>
          <p:cNvSpPr/>
          <p:nvPr/>
        </p:nvSpPr>
        <p:spPr>
          <a:xfrm>
            <a:off x="3630876" y="3198168"/>
            <a:ext cx="184731" cy="461665"/>
          </a:xfrm>
          <a:prstGeom prst="rect">
            <a:avLst/>
          </a:prstGeom>
        </p:spPr>
        <p:txBody>
          <a:bodyPr wrap="none">
            <a:spAutoFit/>
          </a:bodyPr>
          <a:lstStyle/>
          <a:p>
            <a:endParaRPr lang="lt-L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232" y="3036684"/>
            <a:ext cx="4364736" cy="2468804"/>
          </a:xfrm>
          <a:prstGeom prst="rect">
            <a:avLst/>
          </a:prstGeom>
        </p:spPr>
      </p:pic>
    </p:spTree>
    <p:extLst>
      <p:ext uri="{BB962C8B-B14F-4D97-AF65-F5344CB8AC3E}">
        <p14:creationId xmlns:p14="http://schemas.microsoft.com/office/powerpoint/2010/main" val="182387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779373" y="1855331"/>
            <a:ext cx="5199564" cy="1008111"/>
          </a:xfrm>
        </p:spPr>
        <p:txBody>
          <a:bodyPr/>
          <a:lstStyle/>
          <a:p>
            <a:pPr marL="342900" indent="-342900" algn="ctr"/>
            <a:r>
              <a:rPr lang="en-US" dirty="0">
                <a:solidFill>
                  <a:schemeClr val="bg1"/>
                </a:solidFill>
              </a:rPr>
              <a:t>Analysing documentary evidence against the Benchmark Standards criteria</a:t>
            </a:r>
          </a:p>
        </p:txBody>
      </p:sp>
    </p:spTree>
    <p:extLst>
      <p:ext uri="{BB962C8B-B14F-4D97-AF65-F5344CB8AC3E}">
        <p14:creationId xmlns:p14="http://schemas.microsoft.com/office/powerpoint/2010/main" val="1687745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Examining documentary evidence</a:t>
            </a:r>
            <a:endParaRPr lang="lt-LT" dirty="0">
              <a:solidFill>
                <a:srgbClr val="84B400"/>
              </a:solidFill>
            </a:endParaRPr>
          </a:p>
        </p:txBody>
      </p:sp>
      <p:sp>
        <p:nvSpPr>
          <p:cNvPr id="3" name="Subtitle 2"/>
          <p:cNvSpPr>
            <a:spLocks noGrp="1"/>
          </p:cNvSpPr>
          <p:nvPr>
            <p:ph type="subTitle" idx="1"/>
          </p:nvPr>
        </p:nvSpPr>
        <p:spPr>
          <a:xfrm>
            <a:off x="539552" y="1556792"/>
            <a:ext cx="7992888" cy="3548608"/>
          </a:xfrm>
        </p:spPr>
        <p:txBody>
          <a:bodyPr/>
          <a:lstStyle/>
          <a:p>
            <a:pPr marL="342900" indent="-342900">
              <a:buFont typeface="Arial" panose="020B0604020202020204" pitchFamily="34" charset="0"/>
              <a:buChar char="•"/>
            </a:pPr>
            <a:r>
              <a:rPr lang="en-US" sz="2000" dirty="0"/>
              <a:t>Before an audit you will be provided with the documents by the University to be audited. </a:t>
            </a:r>
          </a:p>
          <a:p>
            <a:pPr marL="342900" indent="-342900">
              <a:buFont typeface="Arial" panose="020B0604020202020204" pitchFamily="34" charset="0"/>
              <a:buChar char="•"/>
            </a:pPr>
            <a:r>
              <a:rPr lang="en-US" sz="2000" dirty="0"/>
              <a:t>You may also access other documentary evidence.</a:t>
            </a:r>
          </a:p>
          <a:p>
            <a:pPr marL="342900" indent="-342900">
              <a:buFont typeface="Arial" panose="020B0604020202020204" pitchFamily="34" charset="0"/>
              <a:buChar char="•"/>
            </a:pPr>
            <a:r>
              <a:rPr lang="en-US" sz="2000" dirty="0"/>
              <a:t>Any individual document may evidence a number of different reflect a number of Benchmarking criteria. </a:t>
            </a:r>
          </a:p>
          <a:p>
            <a:pPr marL="342900" indent="-342900">
              <a:buFont typeface="Arial" panose="020B0604020202020204" pitchFamily="34" charset="0"/>
              <a:buChar char="•"/>
            </a:pPr>
            <a:r>
              <a:rPr lang="en-US" sz="2000" dirty="0"/>
              <a:t>You have to learn to identify what evidence relates to the criteria and to analyse that evidence in relation to a specific criterion.</a:t>
            </a:r>
            <a:r>
              <a:rPr lang="en-US" sz="2000" i="1" dirty="0"/>
              <a:t>.</a:t>
            </a:r>
            <a:endParaRPr lang="lt-LT" sz="2000" i="1" dirty="0"/>
          </a:p>
        </p:txBody>
      </p:sp>
    </p:spTree>
    <p:extLst>
      <p:ext uri="{BB962C8B-B14F-4D97-AF65-F5344CB8AC3E}">
        <p14:creationId xmlns:p14="http://schemas.microsoft.com/office/powerpoint/2010/main" val="9844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Group task: Documentary analysis</a:t>
            </a:r>
          </a:p>
        </p:txBody>
      </p:sp>
      <p:sp>
        <p:nvSpPr>
          <p:cNvPr id="3" name="Subtitle 2"/>
          <p:cNvSpPr>
            <a:spLocks noGrp="1"/>
          </p:cNvSpPr>
          <p:nvPr>
            <p:ph type="subTitle" idx="1"/>
          </p:nvPr>
        </p:nvSpPr>
        <p:spPr>
          <a:xfrm>
            <a:off x="539552" y="1556793"/>
            <a:ext cx="7992888" cy="3959104"/>
          </a:xfrm>
        </p:spPr>
        <p:txBody>
          <a:bodyPr/>
          <a:lstStyle/>
          <a:p>
            <a:pPr marL="457200" indent="-457200">
              <a:buAutoNum type="arabicPeriod"/>
            </a:pPr>
            <a:endParaRPr lang="en-US" sz="2000" dirty="0"/>
          </a:p>
          <a:p>
            <a:r>
              <a:rPr lang="lt-LT" sz="2000" dirty="0"/>
              <a:t>1. </a:t>
            </a:r>
            <a:r>
              <a:rPr lang="en-US" sz="2000" dirty="0"/>
              <a:t>Form new groups</a:t>
            </a:r>
            <a:r>
              <a:rPr lang="lt-LT" sz="2000" dirty="0"/>
              <a:t>.</a:t>
            </a:r>
            <a:r>
              <a:rPr lang="en-US" sz="2000" dirty="0"/>
              <a:t> </a:t>
            </a:r>
          </a:p>
          <a:p>
            <a:r>
              <a:rPr lang="en-US" sz="2000" dirty="0"/>
              <a:t>2. You will be provided with a document to read and to explore in relation to the Benchmarking criteria</a:t>
            </a:r>
            <a:r>
              <a:rPr lang="lt-LT" sz="2000" dirty="0"/>
              <a:t>.</a:t>
            </a:r>
            <a:endParaRPr lang="en-US" sz="2000" dirty="0"/>
          </a:p>
          <a:p>
            <a:r>
              <a:rPr lang="en-US" sz="2000" dirty="0"/>
              <a:t>3. Identify which criteria you think are evidenced in the document and what the evidence indicates about the extent to which the university concerned meets these criteria?</a:t>
            </a:r>
            <a:endParaRPr lang="en-US" sz="2000" strike="sngStrike" dirty="0"/>
          </a:p>
          <a:p>
            <a:r>
              <a:rPr lang="en-US" sz="2000" dirty="0"/>
              <a:t>4. Share your views within the group, reconcile any differences and prepare a brief report to present to a plenary session.</a:t>
            </a:r>
          </a:p>
        </p:txBody>
      </p:sp>
    </p:spTree>
    <p:extLst>
      <p:ext uri="{BB962C8B-B14F-4D97-AF65-F5344CB8AC3E}">
        <p14:creationId xmlns:p14="http://schemas.microsoft.com/office/powerpoint/2010/main" val="1355392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18353"/>
            <a:ext cx="7988300" cy="1008111"/>
          </a:xfrm>
        </p:spPr>
        <p:txBody>
          <a:bodyPr/>
          <a:lstStyle/>
          <a:p>
            <a:r>
              <a:rPr lang="en-US" sz="2800" dirty="0">
                <a:solidFill>
                  <a:srgbClr val="84B400"/>
                </a:solidFill>
              </a:rPr>
              <a:t>Present and discuss your findings with the group</a:t>
            </a:r>
            <a:endParaRPr lang="lt-LT" sz="2800" dirty="0">
              <a:solidFill>
                <a:srgbClr val="84B400"/>
              </a:solidFill>
            </a:endParaRPr>
          </a:p>
        </p:txBody>
      </p:sp>
      <p:sp>
        <p:nvSpPr>
          <p:cNvPr id="3" name="Subtitle 2"/>
          <p:cNvSpPr>
            <a:spLocks noGrp="1"/>
          </p:cNvSpPr>
          <p:nvPr>
            <p:ph type="subTitle" idx="1"/>
          </p:nvPr>
        </p:nvSpPr>
        <p:spPr>
          <a:xfrm>
            <a:off x="539552" y="1772815"/>
            <a:ext cx="7992888" cy="3658721"/>
          </a:xfrm>
        </p:spPr>
        <p:txBody>
          <a:bodyPr/>
          <a:lstStyle/>
          <a:p>
            <a:pPr marL="342900" indent="-342900">
              <a:buFont typeface="Arial" panose="020B0604020202020204" pitchFamily="34" charset="0"/>
              <a:buChar char="•"/>
            </a:pPr>
            <a:r>
              <a:rPr lang="en-US" dirty="0"/>
              <a:t>What were the challenges?</a:t>
            </a:r>
          </a:p>
          <a:p>
            <a:pPr marL="342900" indent="-342900">
              <a:buFont typeface="Arial" panose="020B0604020202020204" pitchFamily="34" charset="0"/>
              <a:buChar char="•"/>
            </a:pPr>
            <a:r>
              <a:rPr lang="en-US" dirty="0"/>
              <a:t>Which Benchmarking criteria did you identify in the document you studied?</a:t>
            </a:r>
          </a:p>
          <a:p>
            <a:pPr marL="342900" indent="-342900">
              <a:buFont typeface="Arial" panose="020B0604020202020204" pitchFamily="34" charset="0"/>
              <a:buChar char="•"/>
            </a:pPr>
            <a:r>
              <a:rPr lang="en-US" dirty="0"/>
              <a:t>To what extent did the document evidence the university meeting the criteria?</a:t>
            </a:r>
          </a:p>
          <a:p>
            <a:pPr marL="342900" indent="-342900">
              <a:buFont typeface="Arial" panose="020B0604020202020204" pitchFamily="34" charset="0"/>
              <a:buChar char="•"/>
            </a:pPr>
            <a:r>
              <a:rPr lang="en-US" dirty="0"/>
              <a:t>What other evidence would you look for to check out this initial assessment and where would you expect to find it? </a:t>
            </a:r>
            <a:endParaRPr lang="en-US" i="1" dirty="0">
              <a:solidFill>
                <a:srgbClr val="FF0000"/>
              </a:solidFill>
            </a:endParaRPr>
          </a:p>
          <a:p>
            <a:endParaRPr lang="lt-LT" dirty="0"/>
          </a:p>
        </p:txBody>
      </p:sp>
    </p:spTree>
    <p:extLst>
      <p:ext uri="{BB962C8B-B14F-4D97-AF65-F5344CB8AC3E}">
        <p14:creationId xmlns:p14="http://schemas.microsoft.com/office/powerpoint/2010/main" val="2242103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742303" y="2255639"/>
            <a:ext cx="5199564" cy="1008111"/>
          </a:xfrm>
        </p:spPr>
        <p:txBody>
          <a:bodyPr/>
          <a:lstStyle/>
          <a:p>
            <a:pPr marL="342900" indent="-342900" algn="ctr"/>
            <a:r>
              <a:rPr lang="en-US" dirty="0">
                <a:solidFill>
                  <a:schemeClr val="bg1"/>
                </a:solidFill>
              </a:rPr>
              <a:t>Questions and check-out</a:t>
            </a:r>
          </a:p>
        </p:txBody>
      </p:sp>
    </p:spTree>
    <p:extLst>
      <p:ext uri="{BB962C8B-B14F-4D97-AF65-F5344CB8AC3E}">
        <p14:creationId xmlns:p14="http://schemas.microsoft.com/office/powerpoint/2010/main" val="367009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Feedback from the previous unit</a:t>
            </a:r>
            <a:endParaRPr lang="lt-LT" dirty="0">
              <a:solidFill>
                <a:srgbClr val="84B400"/>
              </a:solidFill>
            </a:endParaRPr>
          </a:p>
        </p:txBody>
      </p:sp>
      <p:sp>
        <p:nvSpPr>
          <p:cNvPr id="3" name="Subtitle 2"/>
          <p:cNvSpPr>
            <a:spLocks noGrp="1"/>
          </p:cNvSpPr>
          <p:nvPr>
            <p:ph type="subTitle" idx="1"/>
          </p:nvPr>
        </p:nvSpPr>
        <p:spPr>
          <a:xfrm>
            <a:off x="539552" y="1772816"/>
            <a:ext cx="7992888" cy="3594712"/>
          </a:xfrm>
        </p:spPr>
        <p:txBody>
          <a:bodyPr/>
          <a:lstStyle/>
          <a:p>
            <a:r>
              <a:rPr lang="en-US" sz="2800" dirty="0"/>
              <a:t>What did you take away from the previous unit?</a:t>
            </a:r>
          </a:p>
          <a:p>
            <a:pPr marL="800100" lvl="1" indent="-342900" algn="l">
              <a:buFont typeface="Arial" panose="020B0604020202020204" pitchFamily="34" charset="0"/>
              <a:buChar char="•"/>
            </a:pPr>
            <a:r>
              <a:rPr lang="en-US" sz="2800" dirty="0"/>
              <a:t>Top three points </a:t>
            </a:r>
          </a:p>
          <a:p>
            <a:pPr marL="800100" lvl="1" indent="-342900" algn="l">
              <a:buFont typeface="Arial" panose="020B0604020202020204" pitchFamily="34" charset="0"/>
              <a:buChar char="•"/>
            </a:pPr>
            <a:r>
              <a:rPr lang="en-US" sz="2800" dirty="0"/>
              <a:t>Describe the process of audit</a:t>
            </a:r>
          </a:p>
          <a:p>
            <a:pPr marL="800100" lvl="1" indent="-342900" algn="l">
              <a:buFont typeface="Arial" panose="020B0604020202020204" pitchFamily="34" charset="0"/>
              <a:buChar char="•"/>
            </a:pPr>
            <a:endParaRPr lang="en-US" sz="2800" dirty="0"/>
          </a:p>
          <a:p>
            <a:r>
              <a:rPr lang="en-US" sz="2800" dirty="0"/>
              <a:t>Any outstanding or new questions?</a:t>
            </a:r>
          </a:p>
          <a:p>
            <a:endParaRPr lang="lt-LT" sz="2000" dirty="0"/>
          </a:p>
        </p:txBody>
      </p:sp>
    </p:spTree>
    <p:extLst>
      <p:ext uri="{BB962C8B-B14F-4D97-AF65-F5344CB8AC3E}">
        <p14:creationId xmlns:p14="http://schemas.microsoft.com/office/powerpoint/2010/main" val="17622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Check-out</a:t>
            </a:r>
            <a:endParaRPr lang="lt-LT" dirty="0"/>
          </a:p>
        </p:txBody>
      </p:sp>
      <p:sp>
        <p:nvSpPr>
          <p:cNvPr id="3" name="Subtitle 2"/>
          <p:cNvSpPr>
            <a:spLocks noGrp="1"/>
          </p:cNvSpPr>
          <p:nvPr>
            <p:ph type="subTitle" idx="1"/>
          </p:nvPr>
        </p:nvSpPr>
        <p:spPr>
          <a:xfrm>
            <a:off x="3975100" y="1772815"/>
            <a:ext cx="4557340" cy="4140305"/>
          </a:xfrm>
        </p:spPr>
        <p:txBody>
          <a:bodyPr/>
          <a:lstStyle/>
          <a:p>
            <a:r>
              <a:rPr lang="en-US" dirty="0"/>
              <a:t>Time for questions and answers:</a:t>
            </a:r>
          </a:p>
          <a:p>
            <a:pPr marL="342900" indent="-342900">
              <a:buFont typeface="Arial" panose="020B0604020202020204" pitchFamily="34" charset="0"/>
              <a:buChar char="•"/>
            </a:pPr>
            <a:r>
              <a:rPr lang="en-US" dirty="0"/>
              <a:t>3 things that you have learned today.</a:t>
            </a:r>
          </a:p>
          <a:p>
            <a:pPr marL="342900" indent="-342900">
              <a:buFont typeface="Arial" panose="020B0604020202020204" pitchFamily="34" charset="0"/>
              <a:buChar char="•"/>
            </a:pPr>
            <a:r>
              <a:rPr lang="en-US" dirty="0"/>
              <a:t>2 things  that are still not clear to you.</a:t>
            </a:r>
          </a:p>
          <a:p>
            <a:pPr marL="342900" indent="-342900">
              <a:buFont typeface="Arial" panose="020B0604020202020204" pitchFamily="34" charset="0"/>
              <a:buChar char="•"/>
            </a:pPr>
            <a:r>
              <a:rPr lang="en-US" dirty="0"/>
              <a:t>1 question you would like to give to your facilitator.</a:t>
            </a:r>
          </a:p>
          <a:p>
            <a:endParaRPr lang="en-US" dirty="0"/>
          </a:p>
          <a:p>
            <a:r>
              <a:rPr lang="en-US" dirty="0"/>
              <a:t>Revision of learning expectations.</a:t>
            </a:r>
          </a:p>
          <a:p>
            <a:endParaRPr lang="en-US" dirty="0"/>
          </a:p>
          <a:p>
            <a:endParaRPr lang="en-US" dirty="0"/>
          </a:p>
          <a:p>
            <a:endParaRPr lang="lt-L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0" y="1727862"/>
            <a:ext cx="3493010" cy="3380351"/>
          </a:xfrm>
          <a:prstGeom prst="rect">
            <a:avLst/>
          </a:prstGeom>
        </p:spPr>
      </p:pic>
    </p:spTree>
    <p:extLst>
      <p:ext uri="{BB962C8B-B14F-4D97-AF65-F5344CB8AC3E}">
        <p14:creationId xmlns:p14="http://schemas.microsoft.com/office/powerpoint/2010/main" val="233499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Check-in</a:t>
            </a:r>
            <a:endParaRPr lang="lt-LT" dirty="0"/>
          </a:p>
        </p:txBody>
      </p:sp>
      <p:sp>
        <p:nvSpPr>
          <p:cNvPr id="3" name="Subtitle 2"/>
          <p:cNvSpPr>
            <a:spLocks noGrp="1"/>
          </p:cNvSpPr>
          <p:nvPr>
            <p:ph type="subTitle" idx="1"/>
          </p:nvPr>
        </p:nvSpPr>
        <p:spPr>
          <a:xfrm>
            <a:off x="323528" y="1772816"/>
            <a:ext cx="8352928" cy="3744416"/>
          </a:xfrm>
        </p:spPr>
        <p:txBody>
          <a:bodyPr/>
          <a:lstStyle/>
          <a:p>
            <a:endParaRPr lang="en-US" dirty="0"/>
          </a:p>
          <a:p>
            <a:pPr algn="ctr"/>
            <a:r>
              <a:rPr lang="lt-LT" dirty="0" err="1"/>
              <a:t>What</a:t>
            </a:r>
            <a:r>
              <a:rPr lang="lt-LT" dirty="0"/>
              <a:t> are </a:t>
            </a:r>
            <a:r>
              <a:rPr lang="lt-LT" dirty="0" err="1"/>
              <a:t>your</a:t>
            </a:r>
            <a:r>
              <a:rPr lang="lt-LT" dirty="0"/>
              <a:t> </a:t>
            </a:r>
            <a:r>
              <a:rPr lang="lt-LT" dirty="0" err="1"/>
              <a:t>expectations</a:t>
            </a:r>
            <a:r>
              <a:rPr lang="lt-LT" dirty="0"/>
              <a:t> </a:t>
            </a:r>
            <a:r>
              <a:rPr lang="lt-LT" dirty="0" err="1"/>
              <a:t>for</a:t>
            </a:r>
            <a:r>
              <a:rPr lang="lt-LT" dirty="0"/>
              <a:t> </a:t>
            </a:r>
            <a:r>
              <a:rPr lang="lt-LT" dirty="0" err="1"/>
              <a:t>today</a:t>
            </a:r>
            <a:r>
              <a:rPr lang="lt-LT" dirty="0"/>
              <a:t>?</a:t>
            </a:r>
          </a:p>
          <a:p>
            <a:pPr marL="342900" indent="-342900">
              <a:buFont typeface="Arial" panose="020B0604020202020204" pitchFamily="34" charset="0"/>
              <a:buChar char="•"/>
            </a:pPr>
            <a:endParaRPr lang="lt-LT"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solidFill>
                  <a:srgbClr val="84B400"/>
                </a:solidFill>
              </a:rPr>
              <a:t>Schedule</a:t>
            </a:r>
          </a:p>
        </p:txBody>
      </p:sp>
      <p:graphicFrame>
        <p:nvGraphicFramePr>
          <p:cNvPr id="4" name="Table 3">
            <a:extLst>
              <a:ext uri="{FF2B5EF4-FFF2-40B4-BE49-F238E27FC236}">
                <a16:creationId xmlns:a16="http://schemas.microsoft.com/office/drawing/2014/main" id="{BCFA8AC7-7DD3-4965-B629-F089DD68E63F}"/>
              </a:ext>
            </a:extLst>
          </p:cNvPr>
          <p:cNvGraphicFramePr>
            <a:graphicFrameLocks noGrp="1"/>
          </p:cNvGraphicFramePr>
          <p:nvPr>
            <p:extLst>
              <p:ext uri="{D42A27DB-BD31-4B8C-83A1-F6EECF244321}">
                <p14:modId xmlns:p14="http://schemas.microsoft.com/office/powerpoint/2010/main" val="591790719"/>
              </p:ext>
            </p:extLst>
          </p:nvPr>
        </p:nvGraphicFramePr>
        <p:xfrm>
          <a:off x="317500" y="1727200"/>
          <a:ext cx="8284716" cy="3134360"/>
        </p:xfrm>
        <a:graphic>
          <a:graphicData uri="http://schemas.openxmlformats.org/drawingml/2006/table">
            <a:tbl>
              <a:tblPr firstRow="1" bandRow="1">
                <a:tableStyleId>{2D5ABB26-0587-4C30-8999-92F81FD0307C}</a:tableStyleId>
              </a:tblPr>
              <a:tblGrid>
                <a:gridCol w="1714500">
                  <a:extLst>
                    <a:ext uri="{9D8B030D-6E8A-4147-A177-3AD203B41FA5}">
                      <a16:colId xmlns:a16="http://schemas.microsoft.com/office/drawing/2014/main" val="1300932193"/>
                    </a:ext>
                  </a:extLst>
                </a:gridCol>
                <a:gridCol w="6570216">
                  <a:extLst>
                    <a:ext uri="{9D8B030D-6E8A-4147-A177-3AD203B41FA5}">
                      <a16:colId xmlns:a16="http://schemas.microsoft.com/office/drawing/2014/main" val="1071168046"/>
                    </a:ext>
                  </a:extLst>
                </a:gridCol>
              </a:tblGrid>
              <a:tr h="370840">
                <a:tc>
                  <a:txBody>
                    <a:bodyPr/>
                    <a:lstStyle/>
                    <a:p>
                      <a:r>
                        <a:rPr lang="en-US" sz="1800" dirty="0"/>
                        <a:t>9 am: </a:t>
                      </a:r>
                      <a:endParaRPr lang="en-GB" dirty="0"/>
                    </a:p>
                  </a:txBody>
                  <a:tcPr/>
                </a:tc>
                <a:tc>
                  <a:txBody>
                    <a:bodyPr/>
                    <a:lstStyle/>
                    <a:p>
                      <a:r>
                        <a:rPr lang="en-US" dirty="0"/>
                        <a:t>Welcome and recap</a:t>
                      </a:r>
                      <a:endParaRPr lang="en-GB" dirty="0"/>
                    </a:p>
                  </a:txBody>
                  <a:tcPr/>
                </a:tc>
                <a:extLst>
                  <a:ext uri="{0D108BD9-81ED-4DB2-BD59-A6C34878D82A}">
                    <a16:rowId xmlns:a16="http://schemas.microsoft.com/office/drawing/2014/main" val="1400956396"/>
                  </a:ext>
                </a:extLst>
              </a:tr>
              <a:tr h="370840">
                <a:tc>
                  <a:txBody>
                    <a:bodyPr/>
                    <a:lstStyle/>
                    <a:p>
                      <a:r>
                        <a:rPr lang="en-GB" sz="1800" dirty="0"/>
                        <a:t>10 am: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The concept and practice of Benchmarking </a:t>
                      </a:r>
                      <a:endParaRPr lang="lt-LT" sz="1800" b="1" dirty="0"/>
                    </a:p>
                  </a:txBody>
                  <a:tcPr/>
                </a:tc>
                <a:extLst>
                  <a:ext uri="{0D108BD9-81ED-4DB2-BD59-A6C34878D82A}">
                    <a16:rowId xmlns:a16="http://schemas.microsoft.com/office/drawing/2014/main" val="3885346266"/>
                  </a:ext>
                </a:extLst>
              </a:tr>
              <a:tr h="370840">
                <a:tc>
                  <a:txBody>
                    <a:bodyPr/>
                    <a:lstStyle/>
                    <a:p>
                      <a:r>
                        <a:rPr lang="en-GB" sz="1800" dirty="0"/>
                        <a:t>11 am: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t-LT" sz="1800" dirty="0"/>
                        <a:t>The Benchmark Standards for USR across the EHEA</a:t>
                      </a:r>
                    </a:p>
                  </a:txBody>
                  <a:tcPr/>
                </a:tc>
                <a:extLst>
                  <a:ext uri="{0D108BD9-81ED-4DB2-BD59-A6C34878D82A}">
                    <a16:rowId xmlns:a16="http://schemas.microsoft.com/office/drawing/2014/main" val="4237953378"/>
                  </a:ext>
                </a:extLst>
              </a:tr>
              <a:tr h="370840">
                <a:tc>
                  <a:txBody>
                    <a:bodyPr/>
                    <a:lstStyle/>
                    <a:p>
                      <a:r>
                        <a:rPr lang="en-GB" sz="1800" dirty="0"/>
                        <a:t>1</a:t>
                      </a:r>
                      <a:r>
                        <a:rPr lang="lt-LT" sz="1800" dirty="0"/>
                        <a:t>2</a:t>
                      </a:r>
                      <a:r>
                        <a:rPr lang="en-GB" sz="1800" dirty="0"/>
                        <a:t>.30 pm: </a:t>
                      </a:r>
                      <a:endParaRPr lang="en-GB" dirty="0"/>
                    </a:p>
                  </a:txBody>
                  <a:tcPr/>
                </a:tc>
                <a:tc>
                  <a:txBody>
                    <a:bodyPr/>
                    <a:lstStyle/>
                    <a:p>
                      <a:r>
                        <a:rPr lang="en-US" dirty="0"/>
                        <a:t>Lunch</a:t>
                      </a:r>
                      <a:endParaRPr lang="en-GB" dirty="0"/>
                    </a:p>
                  </a:txBody>
                  <a:tcPr/>
                </a:tc>
                <a:extLst>
                  <a:ext uri="{0D108BD9-81ED-4DB2-BD59-A6C34878D82A}">
                    <a16:rowId xmlns:a16="http://schemas.microsoft.com/office/drawing/2014/main" val="2374885292"/>
                  </a:ext>
                </a:extLst>
              </a:tr>
              <a:tr h="370840">
                <a:tc>
                  <a:txBody>
                    <a:bodyPr/>
                    <a:lstStyle/>
                    <a:p>
                      <a:r>
                        <a:rPr lang="en-US" sz="1800" dirty="0"/>
                        <a:t>1</a:t>
                      </a:r>
                      <a:r>
                        <a:rPr lang="lt-LT" sz="1800" dirty="0"/>
                        <a:t>.3</a:t>
                      </a:r>
                      <a:r>
                        <a:rPr lang="en-US" sz="1800" dirty="0"/>
                        <a:t>0 pm: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Analysing documentary evidence against the Benchmark Standards criteria</a:t>
                      </a:r>
                    </a:p>
                  </a:txBody>
                  <a:tcPr/>
                </a:tc>
                <a:extLst>
                  <a:ext uri="{0D108BD9-81ED-4DB2-BD59-A6C34878D82A}">
                    <a16:rowId xmlns:a16="http://schemas.microsoft.com/office/drawing/2014/main" val="3776778623"/>
                  </a:ext>
                </a:extLst>
              </a:tr>
              <a:tr h="180340">
                <a:tc>
                  <a:txBody>
                    <a:bodyPr/>
                    <a:lstStyle/>
                    <a:p>
                      <a:r>
                        <a:rPr lang="en-US" sz="1800" dirty="0"/>
                        <a:t>3 pm:</a:t>
                      </a:r>
                      <a:endParaRPr lang="en-GB" dirty="0"/>
                    </a:p>
                  </a:txBody>
                  <a:tcPr/>
                </a:tc>
                <a:tc>
                  <a:txBody>
                    <a:bodyPr/>
                    <a:lstStyle/>
                    <a:p>
                      <a:r>
                        <a:rPr lang="en-GB" sz="1800" dirty="0"/>
                        <a:t>Presentation and discussion of evidence analysis</a:t>
                      </a:r>
                      <a:endParaRPr lang="lt-LT" sz="1800" dirty="0"/>
                    </a:p>
                    <a:p>
                      <a:r>
                        <a:rPr lang="en-GB" sz="1800" dirty="0"/>
                        <a:t>Questions and check-out</a:t>
                      </a:r>
                      <a:endParaRPr lang="lt-LT" sz="1800" dirty="0"/>
                    </a:p>
                  </a:txBody>
                  <a:tcPr/>
                </a:tc>
                <a:extLst>
                  <a:ext uri="{0D108BD9-81ED-4DB2-BD59-A6C34878D82A}">
                    <a16:rowId xmlns:a16="http://schemas.microsoft.com/office/drawing/2014/main" val="2276579527"/>
                  </a:ext>
                </a:extLst>
              </a:tr>
              <a:tr h="370840">
                <a:tc>
                  <a:txBody>
                    <a:bodyPr/>
                    <a:lstStyle/>
                    <a:p>
                      <a:r>
                        <a:rPr lang="en-US" sz="1800" dirty="0"/>
                        <a:t>5 pm: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End of training</a:t>
                      </a:r>
                    </a:p>
                  </a:txBody>
                  <a:tcPr/>
                </a:tc>
                <a:extLst>
                  <a:ext uri="{0D108BD9-81ED-4DB2-BD59-A6C34878D82A}">
                    <a16:rowId xmlns:a16="http://schemas.microsoft.com/office/drawing/2014/main" val="821333393"/>
                  </a:ext>
                </a:extLst>
              </a:tr>
            </a:tbl>
          </a:graphicData>
        </a:graphic>
      </p:graphicFrame>
    </p:spTree>
    <p:extLst>
      <p:ext uri="{BB962C8B-B14F-4D97-AF65-F5344CB8AC3E}">
        <p14:creationId xmlns:p14="http://schemas.microsoft.com/office/powerpoint/2010/main" val="21273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4B400"/>
                </a:solidFill>
              </a:rPr>
              <a:t>After today‘s training, you will...</a:t>
            </a:r>
            <a:endParaRPr lang="lt-LT" dirty="0">
              <a:solidFill>
                <a:srgbClr val="84B400"/>
              </a:solidFill>
            </a:endParaRPr>
          </a:p>
        </p:txBody>
      </p:sp>
      <p:sp>
        <p:nvSpPr>
          <p:cNvPr id="3" name="Subtitle 2"/>
          <p:cNvSpPr>
            <a:spLocks noGrp="1"/>
          </p:cNvSpPr>
          <p:nvPr>
            <p:ph type="subTitle" idx="1"/>
          </p:nvPr>
        </p:nvSpPr>
        <p:spPr>
          <a:xfrm>
            <a:off x="393180" y="1592796"/>
            <a:ext cx="8136904" cy="3672408"/>
          </a:xfrm>
        </p:spPr>
        <p:txBody>
          <a:bodyPr/>
          <a:lstStyle/>
          <a:p>
            <a:pPr marL="342900" indent="-342900">
              <a:buFont typeface="Arial" panose="020B0604020202020204" pitchFamily="34" charset="0"/>
              <a:buChar char="•"/>
            </a:pPr>
            <a:r>
              <a:rPr lang="en-GB" dirty="0"/>
              <a:t>Develop knowledge of and be able to explain the concept of Benchmarking and its application to university social responsibility </a:t>
            </a:r>
          </a:p>
          <a:p>
            <a:pPr marL="342900" indent="-342900">
              <a:buFont typeface="Arial" panose="020B0604020202020204" pitchFamily="34" charset="0"/>
              <a:buChar char="•"/>
            </a:pPr>
            <a:r>
              <a:rPr lang="en-GB" dirty="0"/>
              <a:t>Understand the rationale behind the USR Benchmark Standards and be able to explain them </a:t>
            </a:r>
          </a:p>
          <a:p>
            <a:pPr marL="342900" indent="-342900">
              <a:buFont typeface="Arial" panose="020B0604020202020204" pitchFamily="34" charset="0"/>
              <a:buChar char="•"/>
            </a:pPr>
            <a:r>
              <a:rPr lang="en-GB" dirty="0"/>
              <a:t>Be able to examine and comment on available evidence in relation to the USR Benchmarking criteria</a:t>
            </a:r>
            <a:endParaRPr lang="lt-LT" strike="sngStrik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9512" y="260648"/>
            <a:ext cx="8712968" cy="122413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Verdan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1259632" y="980728"/>
            <a:ext cx="6912768" cy="4061990"/>
          </a:xfrm>
          <a:prstGeom prst="rect">
            <a:avLst/>
          </a:prstGeom>
        </p:spPr>
      </p:pic>
      <p:sp>
        <p:nvSpPr>
          <p:cNvPr id="6" name="Title 1"/>
          <p:cNvSpPr>
            <a:spLocks noGrp="1"/>
          </p:cNvSpPr>
          <p:nvPr>
            <p:ph type="ctrTitle"/>
          </p:nvPr>
        </p:nvSpPr>
        <p:spPr>
          <a:xfrm>
            <a:off x="1767016" y="2003612"/>
            <a:ext cx="5199564" cy="1008111"/>
          </a:xfrm>
        </p:spPr>
        <p:txBody>
          <a:bodyPr/>
          <a:lstStyle/>
          <a:p>
            <a:pPr marL="342900" indent="-342900" algn="ctr"/>
            <a:r>
              <a:rPr lang="en-GB" dirty="0">
                <a:solidFill>
                  <a:schemeClr val="bg1"/>
                </a:solidFill>
              </a:rPr>
              <a:t>The concept and practice of benchmarking </a:t>
            </a:r>
            <a:endParaRPr lang="lt-LT" b="1" dirty="0">
              <a:solidFill>
                <a:schemeClr val="bg1"/>
              </a:solidFill>
            </a:endParaRPr>
          </a:p>
        </p:txBody>
      </p:sp>
    </p:spTree>
    <p:extLst>
      <p:ext uri="{BB962C8B-B14F-4D97-AF65-F5344CB8AC3E}">
        <p14:creationId xmlns:p14="http://schemas.microsoft.com/office/powerpoint/2010/main" val="262133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355600"/>
            <a:ext cx="7988300" cy="1016000"/>
          </a:xfrm>
        </p:spPr>
        <p:txBody>
          <a:bodyPr anchor="ctr"/>
          <a:lstStyle/>
          <a:p>
            <a:r>
              <a:rPr lang="en-US" sz="2800" dirty="0"/>
              <a:t>Origins and development of benchmarking </a:t>
            </a:r>
          </a:p>
        </p:txBody>
      </p:sp>
      <p:sp>
        <p:nvSpPr>
          <p:cNvPr id="3" name="Subtitle 2"/>
          <p:cNvSpPr>
            <a:spLocks noGrp="1"/>
          </p:cNvSpPr>
          <p:nvPr>
            <p:ph type="subTitle" idx="1"/>
          </p:nvPr>
        </p:nvSpPr>
        <p:spPr>
          <a:xfrm>
            <a:off x="541784" y="1772815"/>
            <a:ext cx="7992888" cy="3558309"/>
          </a:xfrm>
        </p:spPr>
        <p:txBody>
          <a:bodyPr/>
          <a:lstStyle/>
          <a:p>
            <a:pPr marL="342900" indent="-342900">
              <a:buFont typeface="Arial" charset="0"/>
              <a:buChar char="•"/>
            </a:pPr>
            <a:r>
              <a:rPr lang="en-US" sz="2000" dirty="0"/>
              <a:t>Roots in ancient to medieval crafts?</a:t>
            </a:r>
          </a:p>
          <a:p>
            <a:pPr marL="342900" indent="-342900">
              <a:buFont typeface="Arial" charset="0"/>
              <a:buChar char="•"/>
            </a:pPr>
            <a:endParaRPr lang="en-US" sz="2000" u="sng" dirty="0"/>
          </a:p>
          <a:p>
            <a:pPr marL="342900" indent="-342900">
              <a:buFont typeface="Arial" charset="0"/>
              <a:buChar char="•"/>
            </a:pPr>
            <a:r>
              <a:rPr lang="en-US" sz="2000" dirty="0"/>
              <a:t>OED (Oxford English Dictionary, Online Edition: 2000) traces the origins of the term </a:t>
            </a:r>
            <a:r>
              <a:rPr lang="en-US" sz="2000" i="1" dirty="0"/>
              <a:t>benchmarking</a:t>
            </a:r>
            <a:r>
              <a:rPr lang="en-US" sz="2000" dirty="0"/>
              <a:t> (n) in the English language to its emergence in surveying in the mid 1840s</a:t>
            </a:r>
          </a:p>
          <a:p>
            <a:pPr marL="342900" indent="-342900">
              <a:buFont typeface="Arial" charset="0"/>
              <a:buChar char="•"/>
            </a:pPr>
            <a:endParaRPr lang="en-US" sz="2000" dirty="0"/>
          </a:p>
          <a:p>
            <a:pPr marL="342900" indent="-342900">
              <a:buFont typeface="Arial" charset="0"/>
              <a:buChar char="•"/>
            </a:pPr>
            <a:r>
              <a:rPr lang="en-US" sz="2000" dirty="0"/>
              <a:t>International Standards </a:t>
            </a:r>
            <a:r>
              <a:rPr lang="en-US" sz="2000" dirty="0" err="1"/>
              <a:t>Organisation’s</a:t>
            </a:r>
            <a:r>
              <a:rPr lang="en-US" sz="2000" dirty="0"/>
              <a:t> Guidelines, ISO 26000, 2012</a:t>
            </a:r>
          </a:p>
          <a:p>
            <a:pPr marL="342900" indent="-342900">
              <a:buFont typeface="Arial" charset="0"/>
              <a:buChar char="•"/>
            </a:pPr>
            <a:endParaRPr lang="en-US" dirty="0"/>
          </a:p>
          <a:p>
            <a:endParaRPr lang="en-US" dirty="0"/>
          </a:p>
        </p:txBody>
      </p:sp>
    </p:spTree>
    <p:extLst>
      <p:ext uri="{BB962C8B-B14F-4D97-AF65-F5344CB8AC3E}">
        <p14:creationId xmlns:p14="http://schemas.microsoft.com/office/powerpoint/2010/main" val="1100376606"/>
      </p:ext>
    </p:extLst>
  </p:cSld>
  <p:clrMapOvr>
    <a:masterClrMapping/>
  </p:clrMapOvr>
</p:sld>
</file>

<file path=ppt/theme/theme1.xml><?xml version="1.0" encoding="utf-8"?>
<a:theme xmlns:a="http://schemas.openxmlformats.org/drawingml/2006/main" name="ESSA-project - template presentation 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SA-project-template" id="{2E93016A-46A1-449E-9709-1E2FAE4BE54C}" vid="{DE5657B9-6B85-456E-B376-B07352BBDB0C}"/>
    </a:ext>
  </a:extLst>
</a:theme>
</file>

<file path=ppt/theme/theme2.xml><?xml version="1.0" encoding="utf-8"?>
<a:theme xmlns:a="http://schemas.openxmlformats.org/drawingml/2006/main" name="1_ESSA-project - template presentation 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SA-project - Experiential learning presentation slides" id="{040A9178-34ED-40EE-B7DF-067531D13E3C}" vid="{A8C124DA-3C40-4A17-B36B-D5EA320BF3D9}"/>
    </a:ext>
  </a:extLst>
</a:theme>
</file>

<file path=ppt/theme/theme3.xml><?xml version="1.0" encoding="utf-8"?>
<a:theme xmlns:a="http://schemas.openxmlformats.org/drawingml/2006/main" name="NUS-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671A38EA752840B54342ED8632263B" ma:contentTypeVersion="4" ma:contentTypeDescription="Create a new document." ma:contentTypeScope="" ma:versionID="d0a141b0df7bd18295135c69bc6b3fb4">
  <xsd:schema xmlns:xsd="http://www.w3.org/2001/XMLSchema" xmlns:xs="http://www.w3.org/2001/XMLSchema" xmlns:p="http://schemas.microsoft.com/office/2006/metadata/properties" xmlns:ns2="de1d5876-6d32-453d-b5f5-1966e4851a25" xmlns:ns3="64b466b0-76e6-4ba7-b8c6-1a788189ac9f" targetNamespace="http://schemas.microsoft.com/office/2006/metadata/properties" ma:root="true" ma:fieldsID="21b503c0254964dc9046eba191862b0f" ns2:_="" ns3:_="">
    <xsd:import namespace="de1d5876-6d32-453d-b5f5-1966e4851a25"/>
    <xsd:import namespace="64b466b0-76e6-4ba7-b8c6-1a788189ac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d5876-6d32-453d-b5f5-1966e4851a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466b0-76e6-4ba7-b8c6-1a788189ac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061DEF-4D5D-4148-BDF4-A5D7191034BC}">
  <ds:schemaRefs>
    <ds:schemaRef ds:uri="http://schemas.microsoft.com/sharepoint/v3/contenttype/forms"/>
  </ds:schemaRefs>
</ds:datastoreItem>
</file>

<file path=customXml/itemProps2.xml><?xml version="1.0" encoding="utf-8"?>
<ds:datastoreItem xmlns:ds="http://schemas.openxmlformats.org/officeDocument/2006/customXml" ds:itemID="{89588B6C-B992-4A45-86A8-239321F15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d5876-6d32-453d-b5f5-1966e4851a25"/>
    <ds:schemaRef ds:uri="64b466b0-76e6-4ba7-b8c6-1a788189a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52BDE-16DB-4194-8CAD-25D17ED04C57}">
  <ds:schemaRef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64b466b0-76e6-4ba7-b8c6-1a788189ac9f"/>
    <ds:schemaRef ds:uri="http://www.w3.org/XML/1998/namespace"/>
    <ds:schemaRef ds:uri="de1d5876-6d32-453d-b5f5-1966e4851a25"/>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985</TotalTime>
  <Words>2358</Words>
  <Application>Microsoft Office PowerPoint</Application>
  <PresentationFormat>On-screen Show (4:3)</PresentationFormat>
  <Paragraphs>278</Paragraphs>
  <Slides>40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MS PGothic</vt:lpstr>
      <vt:lpstr>Arial</vt:lpstr>
      <vt:lpstr>Calibri</vt:lpstr>
      <vt:lpstr>MS Mincho</vt:lpstr>
      <vt:lpstr>Segoe UI</vt:lpstr>
      <vt:lpstr>Times New Roman</vt:lpstr>
      <vt:lpstr>Verdana</vt:lpstr>
      <vt:lpstr>ESSA-project - template presentation slides</vt:lpstr>
      <vt:lpstr>1_ESSA-project - template presentation slides</vt:lpstr>
      <vt:lpstr>NUS-Presentation-template</vt:lpstr>
      <vt:lpstr>PowerPoint Presentation</vt:lpstr>
      <vt:lpstr>PowerPoint Presentation</vt:lpstr>
      <vt:lpstr>Welcome and recap</vt:lpstr>
      <vt:lpstr>Feedback from the previous unit</vt:lpstr>
      <vt:lpstr>Check-in</vt:lpstr>
      <vt:lpstr>Schedule</vt:lpstr>
      <vt:lpstr>After today‘s training, you will...</vt:lpstr>
      <vt:lpstr>The concept and practice of benchmarking </vt:lpstr>
      <vt:lpstr>Origins and development of benchmarking </vt:lpstr>
      <vt:lpstr>A dictionary definition</vt:lpstr>
      <vt:lpstr>What does benchmarking measure and what are its objectives? </vt:lpstr>
      <vt:lpstr>Forms of benchmarking</vt:lpstr>
      <vt:lpstr>Purpose of mainstream benchmarking</vt:lpstr>
      <vt:lpstr>However…</vt:lpstr>
      <vt:lpstr>The Benchmark Standards for USR across the EHEA</vt:lpstr>
      <vt:lpstr>Benchmarking USR in the EHEA</vt:lpstr>
      <vt:lpstr>Brainstorming</vt:lpstr>
      <vt:lpstr>The Approach</vt:lpstr>
      <vt:lpstr>For the future?</vt:lpstr>
      <vt:lpstr>University Social Responsibility</vt:lpstr>
      <vt:lpstr>Benchmark Standards for University Social Responsibility</vt:lpstr>
      <vt:lpstr>World café exercise </vt:lpstr>
      <vt:lpstr>World café exercise: Handout Benchmark Standard 1: Research, Teaching, Support for Learning and Public Engagement</vt:lpstr>
      <vt:lpstr>World café exercise: Handout Benchmark Standard 1: Research, Teaching, Support for Learning and Public Engagement</vt:lpstr>
      <vt:lpstr>Video example 1</vt:lpstr>
      <vt:lpstr>World café exercise: Handout Benchmark Standard 2: Governance</vt:lpstr>
      <vt:lpstr>World café exercise: Handout Benchmark Standard 2: Governance</vt:lpstr>
      <vt:lpstr>Video Example 2</vt:lpstr>
      <vt:lpstr>World café exercise: Handout Benchmark Standard 3: Environmental and societal sustainability</vt:lpstr>
      <vt:lpstr>World café exercise: Handout Benchmark Standard 3: Environmental and societal sustainability</vt:lpstr>
      <vt:lpstr>Video Example 3</vt:lpstr>
      <vt:lpstr>World café exercise: Handout Benchmark Standard 4: Fair practices</vt:lpstr>
      <vt:lpstr>World café exercise: Handout Benchmark Standard 4: Fair practices</vt:lpstr>
      <vt:lpstr>Example 4</vt:lpstr>
      <vt:lpstr>Analysing documentary evidence against the Benchmark Standards criteria</vt:lpstr>
      <vt:lpstr>Examining documentary evidence</vt:lpstr>
      <vt:lpstr>Group task: Documentary analysis</vt:lpstr>
      <vt:lpstr>Present and discuss your findings with the group</vt:lpstr>
      <vt:lpstr>Questions and check-out</vt:lpstr>
      <vt:lpstr>Check-out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 </cp:lastModifiedBy>
  <cp:revision>75</cp:revision>
  <cp:lastPrinted>2017-12-14T08:23:11Z</cp:lastPrinted>
  <dcterms:modified xsi:type="dcterms:W3CDTF">2019-10-22T08:15:42Z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0x0101000B671A38EA752840B54342ED8632263B</vt:lpwstr>
  </property>
</Properties>
</file>